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4"/>
  </p:sldMasterIdLst>
  <p:notesMasterIdLst>
    <p:notesMasterId r:id="rId65"/>
  </p:notesMasterIdLst>
  <p:handoutMasterIdLst>
    <p:handoutMasterId r:id="rId66"/>
  </p:handoutMasterIdLst>
  <p:sldIdLst>
    <p:sldId id="258" r:id="rId5"/>
    <p:sldId id="260" r:id="rId6"/>
    <p:sldId id="261" r:id="rId7"/>
    <p:sldId id="259" r:id="rId8"/>
    <p:sldId id="262" r:id="rId9"/>
    <p:sldId id="263" r:id="rId10"/>
    <p:sldId id="265" r:id="rId11"/>
    <p:sldId id="266" r:id="rId12"/>
    <p:sldId id="269" r:id="rId13"/>
    <p:sldId id="270" r:id="rId14"/>
    <p:sldId id="382" r:id="rId15"/>
    <p:sldId id="271" r:id="rId16"/>
    <p:sldId id="273" r:id="rId17"/>
    <p:sldId id="278" r:id="rId18"/>
    <p:sldId id="288" r:id="rId19"/>
    <p:sldId id="392" r:id="rId20"/>
    <p:sldId id="279" r:id="rId21"/>
    <p:sldId id="280" r:id="rId22"/>
    <p:sldId id="281" r:id="rId23"/>
    <p:sldId id="283" r:id="rId24"/>
    <p:sldId id="284" r:id="rId25"/>
    <p:sldId id="289" r:id="rId26"/>
    <p:sldId id="389" r:id="rId27"/>
    <p:sldId id="390" r:id="rId28"/>
    <p:sldId id="285" r:id="rId29"/>
    <p:sldId id="348" r:id="rId30"/>
    <p:sldId id="358" r:id="rId31"/>
    <p:sldId id="352" r:id="rId32"/>
    <p:sldId id="372" r:id="rId33"/>
    <p:sldId id="290" r:id="rId34"/>
    <p:sldId id="291" r:id="rId35"/>
    <p:sldId id="388" r:id="rId36"/>
    <p:sldId id="375" r:id="rId37"/>
    <p:sldId id="374" r:id="rId38"/>
    <p:sldId id="376" r:id="rId39"/>
    <p:sldId id="296" r:id="rId40"/>
    <p:sldId id="295" r:id="rId41"/>
    <p:sldId id="294" r:id="rId42"/>
    <p:sldId id="353" r:id="rId43"/>
    <p:sldId id="298" r:id="rId44"/>
    <p:sldId id="359" r:id="rId45"/>
    <p:sldId id="377" r:id="rId46"/>
    <p:sldId id="292" r:id="rId47"/>
    <p:sldId id="354" r:id="rId48"/>
    <p:sldId id="355" r:id="rId49"/>
    <p:sldId id="356" r:id="rId50"/>
    <p:sldId id="357" r:id="rId51"/>
    <p:sldId id="378" r:id="rId52"/>
    <p:sldId id="299" r:id="rId53"/>
    <p:sldId id="363" r:id="rId54"/>
    <p:sldId id="365" r:id="rId55"/>
    <p:sldId id="379" r:id="rId56"/>
    <p:sldId id="380" r:id="rId57"/>
    <p:sldId id="366" r:id="rId58"/>
    <p:sldId id="381" r:id="rId59"/>
    <p:sldId id="384" r:id="rId60"/>
    <p:sldId id="385" r:id="rId61"/>
    <p:sldId id="386" r:id="rId62"/>
    <p:sldId id="387" r:id="rId63"/>
    <p:sldId id="286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A7F3638-D2F2-A703-8A48-5E9BA6A2C133}" name="Perry, Danae" initials="DP" userId="S::he167148@health.wa.gov.au::0de21e61-510f-41db-a4b1-5e20c440b796" providerId="AD"/>
  <p188:author id="{949B3469-3D53-AF97-D011-8A95AC382E55}" name="Jovanovska, Tatjana" initials="TJ" userId="S::he89516@health.wa.gov.au::28da99d4-6335-4616-b18e-e691b100ff1e" providerId="AD"/>
  <p188:author id="{555B159E-033C-0111-3881-4423398705C9}" name="Kee, Wai Seen" initials="KWS" userId="S::he89172@health.wa.gov.au::9e943f4a-6155-42ec-8389-907a63dc6e94" providerId="AD"/>
  <p188:author id="{F695F9A9-7ED3-69BF-C941-558B22B373F9}" name="Fitzsimons, Kerry" initials="FK" userId="S::he09529@health.wa.gov.au::e7189268-eeed-42e1-bc77-82b14007ce8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38"/>
    <a:srgbClr val="0066CC"/>
    <a:srgbClr val="A6C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092311-8EDA-9B12-1DFC-946D6B68F4FF}" v="257" dt="2026-09-29T01:44:33.996"/>
    <p1510:client id="{CFE5C594-F238-42D1-AE07-7D7869BFE2EC}" v="27" dt="2026-09-29T02:04:24.633"/>
    <p1510:client id="{D9ABAB59-2644-4173-B84D-4CD50E1AA233}" v="386" dt="2026-09-29T05:22:10.2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20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5659F-74F4-4F7B-ABB9-98CE15120489}" type="datetimeFigureOut">
              <a:rPr lang="en-AU" smtClean="0"/>
              <a:t>07/10/2026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B0872A-81FD-419A-A92A-4D46C9F180B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2656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A63B20-F05F-4304-818C-447E5E31832B}" type="datetimeFigureOut">
              <a:rPr lang="en-AU" smtClean="0"/>
              <a:t>07/10/2026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3BB01-9415-4086-99EC-6F6F6C55ACA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7525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>
            <a:extLst>
              <a:ext uri="{FF2B5EF4-FFF2-40B4-BE49-F238E27FC236}">
                <a16:creationId xmlns:a16="http://schemas.microsoft.com/office/drawing/2014/main" id="{2A94AC8E-63C2-667F-E3BE-160B41ABE3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>
            <a:extLst>
              <a:ext uri="{FF2B5EF4-FFF2-40B4-BE49-F238E27FC236}">
                <a16:creationId xmlns:a16="http://schemas.microsoft.com/office/drawing/2014/main" id="{D5BDD200-3F5B-5615-ED97-F8F2F3E537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31076" name="Slide Number Placeholder 3">
            <a:extLst>
              <a:ext uri="{FF2B5EF4-FFF2-40B4-BE49-F238E27FC236}">
                <a16:creationId xmlns:a16="http://schemas.microsoft.com/office/drawing/2014/main" id="{12C8B46D-37D0-8487-9977-07C9018D71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6BC378F4-8A79-413F-91B8-52B98CDA830F}" type="slidenum">
              <a:rPr lang="en-AU" altLang="en-US" sz="1200"/>
              <a:pPr/>
              <a:t>26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>
            <a:extLst>
              <a:ext uri="{FF2B5EF4-FFF2-40B4-BE49-F238E27FC236}">
                <a16:creationId xmlns:a16="http://schemas.microsoft.com/office/drawing/2014/main" id="{E20C0EDC-97BF-F217-2033-DE6B3FDAB04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>
            <a:extLst>
              <a:ext uri="{FF2B5EF4-FFF2-40B4-BE49-F238E27FC236}">
                <a16:creationId xmlns:a16="http://schemas.microsoft.com/office/drawing/2014/main" id="{CBBE26B3-23FD-3CAE-F4E0-624F86A510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32100" name="Slide Number Placeholder 3">
            <a:extLst>
              <a:ext uri="{FF2B5EF4-FFF2-40B4-BE49-F238E27FC236}">
                <a16:creationId xmlns:a16="http://schemas.microsoft.com/office/drawing/2014/main" id="{FFCD6DF5-80F2-8D0F-958A-AD21EBA2CE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CC98C195-17ED-48FE-91A5-BE3D99FCF95C}" type="slidenum">
              <a:rPr lang="en-AU" altLang="en-US" sz="1200"/>
              <a:pPr/>
              <a:t>27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>
            <a:extLst>
              <a:ext uri="{FF2B5EF4-FFF2-40B4-BE49-F238E27FC236}">
                <a16:creationId xmlns:a16="http://schemas.microsoft.com/office/drawing/2014/main" id="{1ECA764F-6FF3-07A2-051E-8420C8D4CD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Notes Placeholder 2">
            <a:extLst>
              <a:ext uri="{FF2B5EF4-FFF2-40B4-BE49-F238E27FC236}">
                <a16:creationId xmlns:a16="http://schemas.microsoft.com/office/drawing/2014/main" id="{2918091B-FAB2-CC33-FBEF-DDE30EC4FD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33124" name="Slide Number Placeholder 3">
            <a:extLst>
              <a:ext uri="{FF2B5EF4-FFF2-40B4-BE49-F238E27FC236}">
                <a16:creationId xmlns:a16="http://schemas.microsoft.com/office/drawing/2014/main" id="{DFF62B27-D07C-EBEF-3828-C6F492860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7A2B29DC-AC6E-4322-B6B9-5577EE60592A}" type="slidenum">
              <a:rPr lang="en-AU" altLang="en-US" sz="1200"/>
              <a:pPr/>
              <a:t>28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>
            <a:extLst>
              <a:ext uri="{FF2B5EF4-FFF2-40B4-BE49-F238E27FC236}">
                <a16:creationId xmlns:a16="http://schemas.microsoft.com/office/drawing/2014/main" id="{20D4EEED-9261-3E50-16C2-7C8216B2F5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Notes Placeholder 2">
            <a:extLst>
              <a:ext uri="{FF2B5EF4-FFF2-40B4-BE49-F238E27FC236}">
                <a16:creationId xmlns:a16="http://schemas.microsoft.com/office/drawing/2014/main" id="{A525DF29-8B2D-1BB3-C9AC-83CC5A04ADF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34148" name="Slide Number Placeholder 3">
            <a:extLst>
              <a:ext uri="{FF2B5EF4-FFF2-40B4-BE49-F238E27FC236}">
                <a16:creationId xmlns:a16="http://schemas.microsoft.com/office/drawing/2014/main" id="{ABFA62B1-892C-1C5D-AA2D-C6F9AA8FA6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02763D12-ED37-44AE-90CF-9B31F005AB20}" type="slidenum">
              <a:rPr lang="en-AU" altLang="en-US" sz="1200"/>
              <a:pPr/>
              <a:t>29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>
            <a:extLst>
              <a:ext uri="{FF2B5EF4-FFF2-40B4-BE49-F238E27FC236}">
                <a16:creationId xmlns:a16="http://schemas.microsoft.com/office/drawing/2014/main" id="{C4F72C63-C884-90E9-4953-684C8AD57FC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Notes Placeholder 2">
            <a:extLst>
              <a:ext uri="{FF2B5EF4-FFF2-40B4-BE49-F238E27FC236}">
                <a16:creationId xmlns:a16="http://schemas.microsoft.com/office/drawing/2014/main" id="{4053CD2E-169F-3034-FC6E-29C6A95DA1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35172" name="Slide Number Placeholder 3">
            <a:extLst>
              <a:ext uri="{FF2B5EF4-FFF2-40B4-BE49-F238E27FC236}">
                <a16:creationId xmlns:a16="http://schemas.microsoft.com/office/drawing/2014/main" id="{696C9E1B-9A3F-B5F5-720C-418E9F505E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A396FCC9-F610-4863-A174-B1FF0207CC41}" type="slidenum">
              <a:rPr lang="en-AU" altLang="en-US" sz="1200"/>
              <a:pPr/>
              <a:t>30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>
            <a:extLst>
              <a:ext uri="{FF2B5EF4-FFF2-40B4-BE49-F238E27FC236}">
                <a16:creationId xmlns:a16="http://schemas.microsoft.com/office/drawing/2014/main" id="{F5475001-5D15-9999-7FBB-3D7861F08B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Notes Placeholder 2">
            <a:extLst>
              <a:ext uri="{FF2B5EF4-FFF2-40B4-BE49-F238E27FC236}">
                <a16:creationId xmlns:a16="http://schemas.microsoft.com/office/drawing/2014/main" id="{D140E0E5-F74C-4B2F-0D82-6018505D5A8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36196" name="Slide Number Placeholder 3">
            <a:extLst>
              <a:ext uri="{FF2B5EF4-FFF2-40B4-BE49-F238E27FC236}">
                <a16:creationId xmlns:a16="http://schemas.microsoft.com/office/drawing/2014/main" id="{94E8BF9B-C925-AD72-07EB-D2D2F2526F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0F85578D-6038-4827-A01D-06700FC9AA9C}" type="slidenum">
              <a:rPr lang="en-AU" altLang="en-US" sz="1200"/>
              <a:pPr/>
              <a:t>31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>
            <a:extLst>
              <a:ext uri="{FF2B5EF4-FFF2-40B4-BE49-F238E27FC236}">
                <a16:creationId xmlns:a16="http://schemas.microsoft.com/office/drawing/2014/main" id="{05858345-6FCA-C03F-D72B-44E5F1FABE4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>
            <a:extLst>
              <a:ext uri="{FF2B5EF4-FFF2-40B4-BE49-F238E27FC236}">
                <a16:creationId xmlns:a16="http://schemas.microsoft.com/office/drawing/2014/main" id="{AEE0600C-27E2-293A-F210-16818BEE1DB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37220" name="Slide Number Placeholder 3">
            <a:extLst>
              <a:ext uri="{FF2B5EF4-FFF2-40B4-BE49-F238E27FC236}">
                <a16:creationId xmlns:a16="http://schemas.microsoft.com/office/drawing/2014/main" id="{DD9D30D7-CFC3-1B6A-08B0-2618E28F97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DE942D62-D473-4C1A-8ECB-B08D99AC363D}" type="slidenum">
              <a:rPr lang="en-AU" altLang="en-US" sz="1200"/>
              <a:pPr/>
              <a:t>33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>
            <a:extLst>
              <a:ext uri="{FF2B5EF4-FFF2-40B4-BE49-F238E27FC236}">
                <a16:creationId xmlns:a16="http://schemas.microsoft.com/office/drawing/2014/main" id="{716A3F4D-1901-6DE3-B139-CD6323B7E52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>
            <a:extLst>
              <a:ext uri="{FF2B5EF4-FFF2-40B4-BE49-F238E27FC236}">
                <a16:creationId xmlns:a16="http://schemas.microsoft.com/office/drawing/2014/main" id="{E19DDBD3-783D-0B85-6AA5-6045E7D241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38244" name="Slide Number Placeholder 3">
            <a:extLst>
              <a:ext uri="{FF2B5EF4-FFF2-40B4-BE49-F238E27FC236}">
                <a16:creationId xmlns:a16="http://schemas.microsoft.com/office/drawing/2014/main" id="{B873AA98-4CC1-D384-67EF-4B15AC1B7E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6F8DEDF5-2053-4710-B49A-67BB5E542089}" type="slidenum">
              <a:rPr lang="en-AU" altLang="en-US" sz="1200"/>
              <a:pPr/>
              <a:t>34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>
            <a:extLst>
              <a:ext uri="{FF2B5EF4-FFF2-40B4-BE49-F238E27FC236}">
                <a16:creationId xmlns:a16="http://schemas.microsoft.com/office/drawing/2014/main" id="{32B93DCB-BD11-8368-D1FA-1F4442F888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>
            <a:extLst>
              <a:ext uri="{FF2B5EF4-FFF2-40B4-BE49-F238E27FC236}">
                <a16:creationId xmlns:a16="http://schemas.microsoft.com/office/drawing/2014/main" id="{0131B2A7-9E61-7890-A3F8-9EDBB84FF0A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39268" name="Slide Number Placeholder 3">
            <a:extLst>
              <a:ext uri="{FF2B5EF4-FFF2-40B4-BE49-F238E27FC236}">
                <a16:creationId xmlns:a16="http://schemas.microsoft.com/office/drawing/2014/main" id="{33FD3510-6BE3-9118-6E4A-1A6D6F2D81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C36407F3-023D-46F5-9E24-4DBAA297F877}" type="slidenum">
              <a:rPr lang="en-AU" altLang="en-US" sz="1200"/>
              <a:pPr/>
              <a:t>35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>
            <a:extLst>
              <a:ext uri="{FF2B5EF4-FFF2-40B4-BE49-F238E27FC236}">
                <a16:creationId xmlns:a16="http://schemas.microsoft.com/office/drawing/2014/main" id="{9D54D0EA-CEA2-0493-A964-9C9505B4AB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>
            <a:extLst>
              <a:ext uri="{FF2B5EF4-FFF2-40B4-BE49-F238E27FC236}">
                <a16:creationId xmlns:a16="http://schemas.microsoft.com/office/drawing/2014/main" id="{B49766D2-91D3-8418-51D5-D66BA9B5EF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0292" name="Slide Number Placeholder 3">
            <a:extLst>
              <a:ext uri="{FF2B5EF4-FFF2-40B4-BE49-F238E27FC236}">
                <a16:creationId xmlns:a16="http://schemas.microsoft.com/office/drawing/2014/main" id="{8E1A971A-0841-F84E-6FF4-09C14A81A4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FE8F2E01-0E20-44AD-8F45-D1D5550B0AD3}" type="slidenum">
              <a:rPr lang="en-AU" altLang="en-US" sz="1200"/>
              <a:pPr/>
              <a:t>36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>
            <a:extLst>
              <a:ext uri="{FF2B5EF4-FFF2-40B4-BE49-F238E27FC236}">
                <a16:creationId xmlns:a16="http://schemas.microsoft.com/office/drawing/2014/main" id="{47187847-CF2F-D0B2-AA4B-130A848C141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>
            <a:extLst>
              <a:ext uri="{FF2B5EF4-FFF2-40B4-BE49-F238E27FC236}">
                <a16:creationId xmlns:a16="http://schemas.microsoft.com/office/drawing/2014/main" id="{7D30FEAF-8003-FBB0-5304-4A5216EB7F6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1316" name="Slide Number Placeholder 3">
            <a:extLst>
              <a:ext uri="{FF2B5EF4-FFF2-40B4-BE49-F238E27FC236}">
                <a16:creationId xmlns:a16="http://schemas.microsoft.com/office/drawing/2014/main" id="{1C8193F7-AFC6-8ADA-8F8F-8A377CF4BE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F0DFFCD5-1B7E-48D6-A4FD-DD64E614AE2D}" type="slidenum">
              <a:rPr lang="en-AU" altLang="en-US" sz="1200"/>
              <a:pPr/>
              <a:t>37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>
            <a:extLst>
              <a:ext uri="{FF2B5EF4-FFF2-40B4-BE49-F238E27FC236}">
                <a16:creationId xmlns:a16="http://schemas.microsoft.com/office/drawing/2014/main" id="{4CF4D73D-EC0A-C4F1-2BFE-8C4AC1E3E3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>
            <a:extLst>
              <a:ext uri="{FF2B5EF4-FFF2-40B4-BE49-F238E27FC236}">
                <a16:creationId xmlns:a16="http://schemas.microsoft.com/office/drawing/2014/main" id="{1732BE85-E5F1-BB8E-EB33-9A1386CC96D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2340" name="Slide Number Placeholder 3">
            <a:extLst>
              <a:ext uri="{FF2B5EF4-FFF2-40B4-BE49-F238E27FC236}">
                <a16:creationId xmlns:a16="http://schemas.microsoft.com/office/drawing/2014/main" id="{459F351C-8048-BD01-86F3-D27366F847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E60E7653-4011-4623-A466-463208E0A9A5}" type="slidenum">
              <a:rPr lang="en-AU" altLang="en-US" sz="1200"/>
              <a:pPr/>
              <a:t>38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>
            <a:extLst>
              <a:ext uri="{FF2B5EF4-FFF2-40B4-BE49-F238E27FC236}">
                <a16:creationId xmlns:a16="http://schemas.microsoft.com/office/drawing/2014/main" id="{84C83B24-7D50-822A-ECA0-DD380384E6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>
            <a:extLst>
              <a:ext uri="{FF2B5EF4-FFF2-40B4-BE49-F238E27FC236}">
                <a16:creationId xmlns:a16="http://schemas.microsoft.com/office/drawing/2014/main" id="{BF223137-899D-6D95-FDBC-24CF0B8E4D7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3364" name="Slide Number Placeholder 3">
            <a:extLst>
              <a:ext uri="{FF2B5EF4-FFF2-40B4-BE49-F238E27FC236}">
                <a16:creationId xmlns:a16="http://schemas.microsoft.com/office/drawing/2014/main" id="{375CFF08-6A71-B55C-20D3-1AC8918A67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080D4697-3E12-4D19-BB63-C955ACC915AA}" type="slidenum">
              <a:rPr lang="en-AU" altLang="en-US" sz="1200"/>
              <a:pPr/>
              <a:t>39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>
            <a:extLst>
              <a:ext uri="{FF2B5EF4-FFF2-40B4-BE49-F238E27FC236}">
                <a16:creationId xmlns:a16="http://schemas.microsoft.com/office/drawing/2014/main" id="{455C5E9B-3BFE-D2F0-EBB0-DFD7AA0FD4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>
            <a:extLst>
              <a:ext uri="{FF2B5EF4-FFF2-40B4-BE49-F238E27FC236}">
                <a16:creationId xmlns:a16="http://schemas.microsoft.com/office/drawing/2014/main" id="{9E90CF0A-871B-6E48-3233-A03A3C55040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4388" name="Slide Number Placeholder 3">
            <a:extLst>
              <a:ext uri="{FF2B5EF4-FFF2-40B4-BE49-F238E27FC236}">
                <a16:creationId xmlns:a16="http://schemas.microsoft.com/office/drawing/2014/main" id="{CC127532-51C3-8C44-C7D6-DB6FB74B4F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F90C0B8E-745E-4E99-B0AB-B35A593C9348}" type="slidenum">
              <a:rPr lang="en-AU" altLang="en-US" sz="1200"/>
              <a:pPr/>
              <a:t>40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>
            <a:extLst>
              <a:ext uri="{FF2B5EF4-FFF2-40B4-BE49-F238E27FC236}">
                <a16:creationId xmlns:a16="http://schemas.microsoft.com/office/drawing/2014/main" id="{78FB43AC-1156-EC29-BF4B-62571E8E66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>
            <a:extLst>
              <a:ext uri="{FF2B5EF4-FFF2-40B4-BE49-F238E27FC236}">
                <a16:creationId xmlns:a16="http://schemas.microsoft.com/office/drawing/2014/main" id="{CE0CCBFB-7C14-A415-5B25-888924C1FE9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5412" name="Slide Number Placeholder 3">
            <a:extLst>
              <a:ext uri="{FF2B5EF4-FFF2-40B4-BE49-F238E27FC236}">
                <a16:creationId xmlns:a16="http://schemas.microsoft.com/office/drawing/2014/main" id="{C78D2945-E3D3-4A17-0C17-61083A60A4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45DF2361-25C3-4458-94D3-059C91FD1A49}" type="slidenum">
              <a:rPr lang="en-AU" altLang="en-US" sz="1200"/>
              <a:pPr/>
              <a:t>41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>
            <a:extLst>
              <a:ext uri="{FF2B5EF4-FFF2-40B4-BE49-F238E27FC236}">
                <a16:creationId xmlns:a16="http://schemas.microsoft.com/office/drawing/2014/main" id="{F4B5577C-6189-39A3-EF0C-C626EA82FB7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Notes Placeholder 2">
            <a:extLst>
              <a:ext uri="{FF2B5EF4-FFF2-40B4-BE49-F238E27FC236}">
                <a16:creationId xmlns:a16="http://schemas.microsoft.com/office/drawing/2014/main" id="{FF731421-499A-1DE9-7473-1EDF0552FC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6436" name="Slide Number Placeholder 3">
            <a:extLst>
              <a:ext uri="{FF2B5EF4-FFF2-40B4-BE49-F238E27FC236}">
                <a16:creationId xmlns:a16="http://schemas.microsoft.com/office/drawing/2014/main" id="{47E66887-F4A2-2461-8AA5-C5C10D63BD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7BAA9C2D-5E3B-4B24-89D2-9277C08E57B5}" type="slidenum">
              <a:rPr lang="en-AU" altLang="en-US" sz="1200"/>
              <a:pPr/>
              <a:t>42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>
            <a:extLst>
              <a:ext uri="{FF2B5EF4-FFF2-40B4-BE49-F238E27FC236}">
                <a16:creationId xmlns:a16="http://schemas.microsoft.com/office/drawing/2014/main" id="{7533A6FC-6DCA-B470-AE3E-9861BCF478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>
            <a:extLst>
              <a:ext uri="{FF2B5EF4-FFF2-40B4-BE49-F238E27FC236}">
                <a16:creationId xmlns:a16="http://schemas.microsoft.com/office/drawing/2014/main" id="{D49A8C2B-C823-BB65-61A2-92CA9ECD62E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7460" name="Slide Number Placeholder 3">
            <a:extLst>
              <a:ext uri="{FF2B5EF4-FFF2-40B4-BE49-F238E27FC236}">
                <a16:creationId xmlns:a16="http://schemas.microsoft.com/office/drawing/2014/main" id="{51137256-BD82-E6CC-C3DA-D9179114FE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4E222AEA-A1AC-4CE4-8F6E-7A60A73BE3C8}" type="slidenum">
              <a:rPr lang="en-AU" altLang="en-US" sz="1200"/>
              <a:pPr/>
              <a:t>43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>
            <a:extLst>
              <a:ext uri="{FF2B5EF4-FFF2-40B4-BE49-F238E27FC236}">
                <a16:creationId xmlns:a16="http://schemas.microsoft.com/office/drawing/2014/main" id="{86B003F0-158F-3C57-E64A-D06D833DAD2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Notes Placeholder 2">
            <a:extLst>
              <a:ext uri="{FF2B5EF4-FFF2-40B4-BE49-F238E27FC236}">
                <a16:creationId xmlns:a16="http://schemas.microsoft.com/office/drawing/2014/main" id="{94448990-A0F2-2C50-7D28-D90332ACE9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8484" name="Slide Number Placeholder 3">
            <a:extLst>
              <a:ext uri="{FF2B5EF4-FFF2-40B4-BE49-F238E27FC236}">
                <a16:creationId xmlns:a16="http://schemas.microsoft.com/office/drawing/2014/main" id="{CFE05AF2-6523-3A3E-99BB-F4968FF0C2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1363" indent="-2841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39825" indent="-22701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597025" indent="-22701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4225" indent="-22701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1425" indent="-227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68625" indent="-227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5825" indent="-227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3025" indent="-227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56B3E9EA-7528-4DB5-9278-F1AAA0693877}" type="slidenum">
              <a:rPr lang="en-AU" altLang="en-US" sz="1200"/>
              <a:pPr/>
              <a:t>44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>
            <a:extLst>
              <a:ext uri="{FF2B5EF4-FFF2-40B4-BE49-F238E27FC236}">
                <a16:creationId xmlns:a16="http://schemas.microsoft.com/office/drawing/2014/main" id="{DDE750FB-768A-6D8D-DD5F-302874A454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>
            <a:extLst>
              <a:ext uri="{FF2B5EF4-FFF2-40B4-BE49-F238E27FC236}">
                <a16:creationId xmlns:a16="http://schemas.microsoft.com/office/drawing/2014/main" id="{2ED1DCA9-59EF-1D07-8182-6C55702C1B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49508" name="Slide Number Placeholder 3">
            <a:extLst>
              <a:ext uri="{FF2B5EF4-FFF2-40B4-BE49-F238E27FC236}">
                <a16:creationId xmlns:a16="http://schemas.microsoft.com/office/drawing/2014/main" id="{9C76B10C-58AF-9BE5-E1A9-39963278E4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6E471B32-3290-48D4-9244-A030F445A002}" type="slidenum">
              <a:rPr lang="en-AU" altLang="en-US" sz="1200"/>
              <a:pPr/>
              <a:t>45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>
            <a:extLst>
              <a:ext uri="{FF2B5EF4-FFF2-40B4-BE49-F238E27FC236}">
                <a16:creationId xmlns:a16="http://schemas.microsoft.com/office/drawing/2014/main" id="{C960179F-62F4-694A-6350-9A9242D5C3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Notes Placeholder 2">
            <a:extLst>
              <a:ext uri="{FF2B5EF4-FFF2-40B4-BE49-F238E27FC236}">
                <a16:creationId xmlns:a16="http://schemas.microsoft.com/office/drawing/2014/main" id="{3AB893A0-C694-E67E-973E-6B202252E2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50532" name="Slide Number Placeholder 3">
            <a:extLst>
              <a:ext uri="{FF2B5EF4-FFF2-40B4-BE49-F238E27FC236}">
                <a16:creationId xmlns:a16="http://schemas.microsoft.com/office/drawing/2014/main" id="{D17646BD-29AA-65A4-00A1-C742F1B804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A8E4F9BA-6CDC-45C9-8958-30709809F26C}" type="slidenum">
              <a:rPr lang="en-AU" altLang="en-US" sz="1200"/>
              <a:pPr/>
              <a:t>46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>
            <a:extLst>
              <a:ext uri="{FF2B5EF4-FFF2-40B4-BE49-F238E27FC236}">
                <a16:creationId xmlns:a16="http://schemas.microsoft.com/office/drawing/2014/main" id="{99291378-8DD8-EB3E-AEA8-CCAEB407EFA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Notes Placeholder 2">
            <a:extLst>
              <a:ext uri="{FF2B5EF4-FFF2-40B4-BE49-F238E27FC236}">
                <a16:creationId xmlns:a16="http://schemas.microsoft.com/office/drawing/2014/main" id="{9998AE66-2A75-FE3F-EF4F-2BDC6278AAE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51556" name="Slide Number Placeholder 3">
            <a:extLst>
              <a:ext uri="{FF2B5EF4-FFF2-40B4-BE49-F238E27FC236}">
                <a16:creationId xmlns:a16="http://schemas.microsoft.com/office/drawing/2014/main" id="{9B3FA3D0-9341-7C3F-79DF-A4831469D2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B807EEE4-11F9-4DF2-859B-DD07FA6C9F60}" type="slidenum">
              <a:rPr lang="en-AU" altLang="en-US" sz="1200"/>
              <a:pPr/>
              <a:t>47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>
            <a:extLst>
              <a:ext uri="{FF2B5EF4-FFF2-40B4-BE49-F238E27FC236}">
                <a16:creationId xmlns:a16="http://schemas.microsoft.com/office/drawing/2014/main" id="{19E3F70A-1088-7100-54A5-7CAD614F38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Notes Placeholder 2">
            <a:extLst>
              <a:ext uri="{FF2B5EF4-FFF2-40B4-BE49-F238E27FC236}">
                <a16:creationId xmlns:a16="http://schemas.microsoft.com/office/drawing/2014/main" id="{2233C3E1-0D2A-6971-B61B-4F7F31AEE2E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52580" name="Slide Number Placeholder 3">
            <a:extLst>
              <a:ext uri="{FF2B5EF4-FFF2-40B4-BE49-F238E27FC236}">
                <a16:creationId xmlns:a16="http://schemas.microsoft.com/office/drawing/2014/main" id="{F63BCD6C-D037-EA80-7FD5-1B8E180FEF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21122095-C491-475B-BAB0-77511C0CE19A}" type="slidenum">
              <a:rPr lang="en-AU" altLang="en-US" sz="1200"/>
              <a:pPr/>
              <a:t>48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>
            <a:extLst>
              <a:ext uri="{FF2B5EF4-FFF2-40B4-BE49-F238E27FC236}">
                <a16:creationId xmlns:a16="http://schemas.microsoft.com/office/drawing/2014/main" id="{DD47A2BB-9BB6-75BC-964D-8B869E1DF0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>
            <a:extLst>
              <a:ext uri="{FF2B5EF4-FFF2-40B4-BE49-F238E27FC236}">
                <a16:creationId xmlns:a16="http://schemas.microsoft.com/office/drawing/2014/main" id="{465F6227-FD3C-5D31-421C-B3D91669C73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53604" name="Slide Number Placeholder 3">
            <a:extLst>
              <a:ext uri="{FF2B5EF4-FFF2-40B4-BE49-F238E27FC236}">
                <a16:creationId xmlns:a16="http://schemas.microsoft.com/office/drawing/2014/main" id="{8A4BDFF3-E31C-8126-7BFC-7B1CB7A36F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1BCE152D-47AD-413A-8364-C8C3FDA352AD}" type="slidenum">
              <a:rPr lang="en-AU" altLang="en-US" sz="1200"/>
              <a:pPr/>
              <a:t>49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>
            <a:extLst>
              <a:ext uri="{FF2B5EF4-FFF2-40B4-BE49-F238E27FC236}">
                <a16:creationId xmlns:a16="http://schemas.microsoft.com/office/drawing/2014/main" id="{72EE599C-2ED5-7C88-6EF0-5F46E3CD82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Notes Placeholder 2">
            <a:extLst>
              <a:ext uri="{FF2B5EF4-FFF2-40B4-BE49-F238E27FC236}">
                <a16:creationId xmlns:a16="http://schemas.microsoft.com/office/drawing/2014/main" id="{75611AC9-3004-CB91-8AA4-06020ADDD55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54628" name="Slide Number Placeholder 3">
            <a:extLst>
              <a:ext uri="{FF2B5EF4-FFF2-40B4-BE49-F238E27FC236}">
                <a16:creationId xmlns:a16="http://schemas.microsoft.com/office/drawing/2014/main" id="{64BE3C06-6DEC-DB87-A2F5-FE2271EC5A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1E273992-3243-4EE4-BFA0-CEE1FDBDEB21}" type="slidenum">
              <a:rPr lang="en-AU" altLang="en-US" sz="1200"/>
              <a:pPr/>
              <a:t>50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>
            <a:extLst>
              <a:ext uri="{FF2B5EF4-FFF2-40B4-BE49-F238E27FC236}">
                <a16:creationId xmlns:a16="http://schemas.microsoft.com/office/drawing/2014/main" id="{28E9941F-0D8C-8B9D-2BB7-45F8DEDACF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Notes Placeholder 2">
            <a:extLst>
              <a:ext uri="{FF2B5EF4-FFF2-40B4-BE49-F238E27FC236}">
                <a16:creationId xmlns:a16="http://schemas.microsoft.com/office/drawing/2014/main" id="{824E2D8E-E3A1-8FD0-EE1C-EBBBFCDEB2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55652" name="Slide Number Placeholder 3">
            <a:extLst>
              <a:ext uri="{FF2B5EF4-FFF2-40B4-BE49-F238E27FC236}">
                <a16:creationId xmlns:a16="http://schemas.microsoft.com/office/drawing/2014/main" id="{7DA8DFE7-C006-CF40-5CAC-C21BE613ED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D9C89EB4-BDE7-48DE-BEE7-48974B76CFDB}" type="slidenum">
              <a:rPr lang="en-AU" altLang="en-US" sz="1200"/>
              <a:pPr/>
              <a:t>51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Image Placeholder 1">
            <a:extLst>
              <a:ext uri="{FF2B5EF4-FFF2-40B4-BE49-F238E27FC236}">
                <a16:creationId xmlns:a16="http://schemas.microsoft.com/office/drawing/2014/main" id="{855BA85D-B14D-D985-8201-3E7C6DD2E8E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Notes Placeholder 2">
            <a:extLst>
              <a:ext uri="{FF2B5EF4-FFF2-40B4-BE49-F238E27FC236}">
                <a16:creationId xmlns:a16="http://schemas.microsoft.com/office/drawing/2014/main" id="{F4B0B850-44EB-E2C1-F665-D4EB3064EF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56676" name="Slide Number Placeholder 3">
            <a:extLst>
              <a:ext uri="{FF2B5EF4-FFF2-40B4-BE49-F238E27FC236}">
                <a16:creationId xmlns:a16="http://schemas.microsoft.com/office/drawing/2014/main" id="{6CBDD811-16A6-3D7E-DDEE-700098E125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ABB70E21-E270-418B-B80F-05BAC704398D}" type="slidenum">
              <a:rPr lang="en-AU" altLang="en-US" sz="1200"/>
              <a:pPr/>
              <a:t>52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>
            <a:extLst>
              <a:ext uri="{FF2B5EF4-FFF2-40B4-BE49-F238E27FC236}">
                <a16:creationId xmlns:a16="http://schemas.microsoft.com/office/drawing/2014/main" id="{1EA1B7F1-6180-1D12-44EC-DF4A7BE2FD2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Notes Placeholder 2">
            <a:extLst>
              <a:ext uri="{FF2B5EF4-FFF2-40B4-BE49-F238E27FC236}">
                <a16:creationId xmlns:a16="http://schemas.microsoft.com/office/drawing/2014/main" id="{E8486E62-7438-28B3-347E-3B46CFBF7D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57700" name="Slide Number Placeholder 3">
            <a:extLst>
              <a:ext uri="{FF2B5EF4-FFF2-40B4-BE49-F238E27FC236}">
                <a16:creationId xmlns:a16="http://schemas.microsoft.com/office/drawing/2014/main" id="{AB4FA1CE-0AD7-716D-8F9A-89FAD2BC86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423855CE-3225-423A-9B9A-5CB827DF3F1B}" type="slidenum">
              <a:rPr lang="en-AU" altLang="en-US" sz="1200"/>
              <a:pPr/>
              <a:t>53</a:t>
            </a:fld>
            <a:endParaRPr lang="en-AU" altLang="en-US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>
            <a:extLst>
              <a:ext uri="{FF2B5EF4-FFF2-40B4-BE49-F238E27FC236}">
                <a16:creationId xmlns:a16="http://schemas.microsoft.com/office/drawing/2014/main" id="{CA7B60DF-AD35-F5F6-64A2-437EB621709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Notes Placeholder 2">
            <a:extLst>
              <a:ext uri="{FF2B5EF4-FFF2-40B4-BE49-F238E27FC236}">
                <a16:creationId xmlns:a16="http://schemas.microsoft.com/office/drawing/2014/main" id="{7FE38D1B-7B8C-9D0B-D33D-2C4DEDFF6A6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58724" name="Slide Number Placeholder 3">
            <a:extLst>
              <a:ext uri="{FF2B5EF4-FFF2-40B4-BE49-F238E27FC236}">
                <a16:creationId xmlns:a16="http://schemas.microsoft.com/office/drawing/2014/main" id="{22B4E45D-E892-4074-FF90-A2C5DBFE5F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C0F8FD4E-0EAB-440F-AE67-B541D28E1B9A}" type="slidenum">
              <a:rPr lang="en-AU" altLang="en-US" sz="1200"/>
              <a:pPr/>
              <a:t>54</a:t>
            </a:fld>
            <a:endParaRPr lang="en-AU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–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yellow and blue shapes&#10;&#10;Description automatically generated with medium confidence">
            <a:extLst>
              <a:ext uri="{FF2B5EF4-FFF2-40B4-BE49-F238E27FC236}">
                <a16:creationId xmlns:a16="http://schemas.microsoft.com/office/drawing/2014/main" id="{70F8E227-2BD1-A5CA-DE31-8C25CB74A8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143ED4-B1D6-A84E-B56A-CF46A6738D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1299369"/>
            <a:ext cx="6858000" cy="1655762"/>
          </a:xfrm>
        </p:spPr>
        <p:txBody>
          <a:bodyPr anchor="b"/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E59D29-88DE-370C-A67D-4A5980584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3429000"/>
            <a:ext cx="4860000" cy="1655762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9894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–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913C2B21-CDDA-0939-3B46-E114442BBF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" r="-1"/>
          <a:stretch/>
        </p:blipFill>
        <p:spPr>
          <a:xfrm>
            <a:off x="0" y="0"/>
            <a:ext cx="910659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143ED4-B1D6-A84E-B56A-CF46A6738D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1299369"/>
            <a:ext cx="6858000" cy="1655762"/>
          </a:xfrm>
        </p:spPr>
        <p:txBody>
          <a:bodyPr anchor="b"/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E59D29-88DE-370C-A67D-4A5980584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3429000"/>
            <a:ext cx="4860000" cy="1655762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0122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–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A2D80-393E-A270-07AC-B2C4770C1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AB940-AFC1-75B9-2397-BEC7DD57E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14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4894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–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A2D80-393E-A270-07AC-B2C4770C1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AB940-AFC1-75B9-2397-BEC7DD57E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825625"/>
            <a:ext cx="4939676" cy="414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4D37BE9-50B6-FC1E-BDBF-E4430F4F7F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993999">
            <a:off x="5508487" y="5546543"/>
            <a:ext cx="1254540" cy="944553"/>
          </a:xfrm>
          <a:prstGeom prst="rect">
            <a:avLst/>
          </a:prstGeom>
        </p:spPr>
      </p:pic>
      <p:sp>
        <p:nvSpPr>
          <p:cNvPr id="6" name="Graphic 10">
            <a:extLst>
              <a:ext uri="{FF2B5EF4-FFF2-40B4-BE49-F238E27FC236}">
                <a16:creationId xmlns:a16="http://schemas.microsoft.com/office/drawing/2014/main" id="{46E4F51D-87C5-F230-6E35-3AE5A490FEA2}"/>
              </a:ext>
            </a:extLst>
          </p:cNvPr>
          <p:cNvSpPr/>
          <p:nvPr userDrawn="1"/>
        </p:nvSpPr>
        <p:spPr>
          <a:xfrm>
            <a:off x="6222048" y="2961982"/>
            <a:ext cx="2921953" cy="3896018"/>
          </a:xfrm>
          <a:custGeom>
            <a:avLst/>
            <a:gdLst>
              <a:gd name="connsiteX0" fmla="*/ 3895937 w 3895937"/>
              <a:gd name="connsiteY0" fmla="*/ 3895954 h 3896018"/>
              <a:gd name="connsiteX1" fmla="*/ 3895937 w 3895937"/>
              <a:gd name="connsiteY1" fmla="*/ 160572 h 3896018"/>
              <a:gd name="connsiteX2" fmla="*/ 3397124 w 3895937"/>
              <a:gd name="connsiteY2" fmla="*/ 38369 h 3896018"/>
              <a:gd name="connsiteX3" fmla="*/ 1215841 w 3895937"/>
              <a:gd name="connsiteY3" fmla="*/ 391083 h 3896018"/>
              <a:gd name="connsiteX4" fmla="*/ 72572 w 3895937"/>
              <a:gd name="connsiteY4" fmla="*/ 990541 h 3896018"/>
              <a:gd name="connsiteX5" fmla="*/ 205359 w 3895937"/>
              <a:gd name="connsiteY5" fmla="*/ 2144395 h 3896018"/>
              <a:gd name="connsiteX6" fmla="*/ 837868 w 3895937"/>
              <a:gd name="connsiteY6" fmla="*/ 3896019 h 3896018"/>
              <a:gd name="connsiteX7" fmla="*/ 3895937 w 3895937"/>
              <a:gd name="connsiteY7" fmla="*/ 3896019 h 3896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5937" h="3896018">
                <a:moveTo>
                  <a:pt x="3895937" y="3895954"/>
                </a:moveTo>
                <a:lnTo>
                  <a:pt x="3895937" y="160572"/>
                </a:lnTo>
                <a:cubicBezTo>
                  <a:pt x="3734255" y="95315"/>
                  <a:pt x="3571988" y="67848"/>
                  <a:pt x="3397124" y="38369"/>
                </a:cubicBezTo>
                <a:cubicBezTo>
                  <a:pt x="2690527" y="-80913"/>
                  <a:pt x="2144768" y="89341"/>
                  <a:pt x="1215841" y="391083"/>
                </a:cubicBezTo>
                <a:cubicBezTo>
                  <a:pt x="264643" y="700163"/>
                  <a:pt x="135037" y="867949"/>
                  <a:pt x="72572" y="990541"/>
                </a:cubicBezTo>
                <a:cubicBezTo>
                  <a:pt x="-68917" y="1268064"/>
                  <a:pt x="7704" y="1560001"/>
                  <a:pt x="205359" y="2144395"/>
                </a:cubicBezTo>
                <a:cubicBezTo>
                  <a:pt x="473336" y="2936703"/>
                  <a:pt x="666771" y="3508501"/>
                  <a:pt x="837868" y="3896019"/>
                </a:cubicBezTo>
                <a:lnTo>
                  <a:pt x="3895937" y="3896019"/>
                </a:lnTo>
                <a:close/>
              </a:path>
            </a:pathLst>
          </a:custGeom>
          <a:solidFill>
            <a:schemeClr val="bg2"/>
          </a:solidFill>
          <a:ln w="6493" cap="flat">
            <a:noFill/>
            <a:prstDash val="solid"/>
            <a:miter/>
          </a:ln>
        </p:spPr>
        <p:txBody>
          <a:bodyPr rtlCol="0" anchor="ctr"/>
          <a:lstStyle/>
          <a:p>
            <a:endParaRPr lang="en-AU" sz="1350"/>
          </a:p>
        </p:txBody>
      </p:sp>
    </p:spTree>
    <p:extLst>
      <p:ext uri="{BB962C8B-B14F-4D97-AF65-F5344CB8AC3E}">
        <p14:creationId xmlns:p14="http://schemas.microsoft.com/office/powerpoint/2010/main" val="3323641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E28A2-12CC-F18E-1A23-3EA7B88FC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AAAB4-56F9-D2CF-8E7F-F53039B9B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687705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6367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1F6CA-D8C9-1232-5010-14CE27FE8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F4BD4-6261-ACA4-FDBD-44A95683E1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14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9FEDA-5E8D-0F6C-8413-450754D7A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14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6948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F7CDE-2F19-E693-9253-1F078D349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7D3D0B-05B5-73F8-CBA0-2E3116867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0A976-65CA-3F0B-E343-1862A9A99C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45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2BF229-49D3-6431-1B54-32788BC9F3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BF499B-D2FD-F990-20DD-B18DF1B1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45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6209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3FB88-1191-432D-2054-D671914AA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70A81-4E79-DA3A-8BD9-39C5390A2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9DEAA-1D34-6F3C-273E-73368C6A2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2653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3880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background with black dots&#10;&#10;Description automatically generated">
            <a:extLst>
              <a:ext uri="{FF2B5EF4-FFF2-40B4-BE49-F238E27FC236}">
                <a16:creationId xmlns:a16="http://schemas.microsoft.com/office/drawing/2014/main" id="{FBD56B11-6089-B17F-C407-1728087B3A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196C77-D80B-521F-0AFE-DE427F18C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908BAE-C157-0D6B-CCA0-716B00088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37509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3"/>
          </a:solidFill>
          <a:latin typeface="Arial MT Std Light Cond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 MT Std Light Cond" panose="020B0306030403020204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MT Std Light Cond" panose="020B0306030403020204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 MT Std Light Cond" panose="020B0306030403020204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 MT Std Light Cond" panose="020B0306030403020204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 MT Std Light Cond" panose="020B0306030403020204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ealth.wa.gov.au/~/media/Corp/Policy-Frameworks/Clinical-Governance-Safety-and-Quality/Medication-Chart-Policy/Medication-Chart-Policy.pdf" TargetMode="Externa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dcap.link/NIMC2026" TargetMode="External"/><Relationship Id="rId2" Type="http://schemas.openxmlformats.org/officeDocument/2006/relationships/hyperlink" Target="http://ww2.health.wa.gov.au/Articles/U_Z/WA-Hospital-Medication-Chart" TargetMode="Externa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DOH.MedicinesandTechnologyUnit@health.wa.gov.au" TargetMode="External"/><Relationship Id="rId2" Type="http://schemas.openxmlformats.org/officeDocument/2006/relationships/hyperlink" Target="https://datalibrary-rc.health.wa.gov.au/surveys?s=CCTXLCTWEW" TargetMode="Externa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fetyandquality.gov.au/sites/default/files/resources/attachments/recommendations-for-safe-use-of-medicines-terminology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redcap.link/NIMC2026" TargetMode="External"/><Relationship Id="rId2" Type="http://schemas.openxmlformats.org/officeDocument/2006/relationships/hyperlink" Target="https://www.safetyandquality.gov.au/our-work/medication-safety/nsmc-audit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doh-healthpoint.hdwa.health.wa.gov.au/directory/Clinical%20Services%20and%20Research/Patient%20Safety%20Clinical%20Quality/Medicines-and-Technology-Unit/Pages/Medication-and-Medical-Device-Safety.aspx" TargetMode="External"/><Relationship Id="rId4" Type="http://schemas.openxmlformats.org/officeDocument/2006/relationships/hyperlink" Target="https://www.health.wa.gov.au/Articles/U_Z/WA-Hospital-Medication-Char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400" b="1"/>
              <a:t>WA National Standard Medication Chart (NSMC) Audit 2026</a:t>
            </a:r>
            <a:endParaRPr lang="en-AU" b="1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FB197E7-D42F-C169-6067-74901699A1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Train the Trainer</a:t>
            </a:r>
          </a:p>
        </p:txBody>
      </p:sp>
    </p:spTree>
    <p:extLst>
      <p:ext uri="{BB962C8B-B14F-4D97-AF65-F5344CB8AC3E}">
        <p14:creationId xmlns:p14="http://schemas.microsoft.com/office/powerpoint/2010/main" val="1931826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2</a:t>
            </a:fld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825625"/>
            <a:ext cx="7886700" cy="4140200"/>
          </a:xfrm>
        </p:spPr>
        <p:txBody>
          <a:bodyPr>
            <a:normAutofit/>
          </a:bodyPr>
          <a:lstStyle/>
          <a:p>
            <a:r>
              <a:rPr lang="en-AU" dirty="0"/>
              <a:t>May I first acknowledge the Whadjuk people of the Noongar nation, the traditional custodians of this land who are resilient in their custodianship.</a:t>
            </a:r>
          </a:p>
          <a:p>
            <a:r>
              <a:rPr lang="en-AU" dirty="0"/>
              <a:t>Let us celebrate their culture today and every day and note how privileged we are to share this country.</a:t>
            </a:r>
          </a:p>
          <a:p>
            <a:pPr lvl="0"/>
            <a:r>
              <a:rPr lang="en-AU" dirty="0"/>
              <a:t>I pay my respects to elders: past, present and emerging.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AU">
                <a:solidFill>
                  <a:srgbClr val="005B38"/>
                </a:solidFill>
              </a:rPr>
              <a:t>Acknowledgement of country</a:t>
            </a:r>
          </a:p>
        </p:txBody>
      </p:sp>
    </p:spTree>
    <p:extLst>
      <p:ext uri="{BB962C8B-B14F-4D97-AF65-F5344CB8AC3E}">
        <p14:creationId xmlns:p14="http://schemas.microsoft.com/office/powerpoint/2010/main" val="1583395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3</a:t>
            </a:fld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825625"/>
            <a:ext cx="7886700" cy="414020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AU"/>
              <a:t>In previous years, the Australian Commission for Safety and Quality in Health Care (ACSQHC) had coordinated a biennial NSMC Audit.</a:t>
            </a:r>
            <a:endParaRPr lang="en-US"/>
          </a:p>
          <a:p>
            <a:endParaRPr lang="en-US">
              <a:cs typeface="Arial"/>
            </a:endParaRPr>
          </a:p>
          <a:p>
            <a:r>
              <a:rPr lang="en-AU"/>
              <a:t>The last NSMC Audit was conducted in 2024 where WA conducted an abridged statewide audit which focused on key areas identified for improvement from the 2022 audit.</a:t>
            </a:r>
          </a:p>
          <a:p>
            <a:endParaRPr lang="en-AU"/>
          </a:p>
          <a:p>
            <a:r>
              <a:rPr lang="en-AU"/>
              <a:t>In 2026, the NSMC audit will focus on key areas identified for improvement from the previous audit, along with additional areas that were requested by the WA Medication Safety Collaborative (WA MSC).</a:t>
            </a:r>
          </a:p>
          <a:p>
            <a:endParaRPr lang="en-AU"/>
          </a:p>
          <a:p>
            <a:r>
              <a:rPr lang="en-AU"/>
              <a:t>Using and auditing the NSMC are activities that can be used to demonstrate compliance with the NSQHS Standards for accreditation.</a:t>
            </a:r>
          </a:p>
          <a:p>
            <a:endParaRPr lang="en-AU"/>
          </a:p>
          <a:p>
            <a:r>
              <a:rPr lang="en-AU"/>
              <a:t>It is a policy compliance requirement for WA sites to participate in this statewide audit as per </a:t>
            </a:r>
            <a:r>
              <a:rPr lang="en-AU">
                <a:hlinkClick r:id="rId2"/>
              </a:rPr>
              <a:t>Medication Chart Policy MP0078/18.</a:t>
            </a:r>
            <a:endParaRPr lang="en-AU"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AU">
                <a:solidFill>
                  <a:srgbClr val="005B38"/>
                </a:solidFill>
              </a:rPr>
              <a:t>WA National Standard Medication Chart (NSMC) Audit</a:t>
            </a:r>
          </a:p>
        </p:txBody>
      </p:sp>
    </p:spTree>
    <p:extLst>
      <p:ext uri="{BB962C8B-B14F-4D97-AF65-F5344CB8AC3E}">
        <p14:creationId xmlns:p14="http://schemas.microsoft.com/office/powerpoint/2010/main" val="2943606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4</a:t>
            </a:fld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825625"/>
            <a:ext cx="7886700" cy="4140200"/>
          </a:xfrm>
        </p:spPr>
        <p:txBody>
          <a:bodyPr>
            <a:noAutofit/>
          </a:bodyPr>
          <a:lstStyle/>
          <a:p>
            <a:r>
              <a:rPr lang="en-AU" sz="3000"/>
              <a:t>Review areas identified as requiring improvement from the statewide NSMC audit in 2024:</a:t>
            </a:r>
          </a:p>
          <a:p>
            <a:pPr lvl="1"/>
            <a:r>
              <a:rPr lang="en-AU" sz="2400"/>
              <a:t>Adverse Drug Reactions (ADR)</a:t>
            </a:r>
          </a:p>
          <a:p>
            <a:pPr lvl="1"/>
            <a:r>
              <a:rPr lang="en-AU" sz="2400"/>
              <a:t>Venous Thromboembolism (VTE) risk assessment </a:t>
            </a:r>
          </a:p>
          <a:p>
            <a:r>
              <a:rPr lang="en-AU" sz="3000"/>
              <a:t>Additional areas to be included in the 2026 audit:</a:t>
            </a:r>
          </a:p>
          <a:p>
            <a:pPr lvl="1"/>
            <a:r>
              <a:rPr lang="en-AU" sz="2400"/>
              <a:t>Regular medicine orders</a:t>
            </a:r>
          </a:p>
          <a:p>
            <a:pPr lvl="1"/>
            <a:r>
              <a:rPr lang="en-AU" sz="2400"/>
              <a:t>PRN medicine orders</a:t>
            </a:r>
          </a:p>
          <a:p>
            <a:pPr lvl="1"/>
            <a:r>
              <a:rPr lang="en-AU" sz="2400"/>
              <a:t>Once only, nurse initiated and phone orders</a:t>
            </a:r>
          </a:p>
          <a:p>
            <a:pPr lvl="1"/>
            <a:endParaRPr lang="en-AU" sz="300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AU">
                <a:solidFill>
                  <a:srgbClr val="005B38"/>
                </a:solidFill>
              </a:rPr>
              <a:t>WA 2026 NSMC Audit Objectives</a:t>
            </a:r>
          </a:p>
        </p:txBody>
      </p:sp>
    </p:spTree>
    <p:extLst>
      <p:ext uri="{BB962C8B-B14F-4D97-AF65-F5344CB8AC3E}">
        <p14:creationId xmlns:p14="http://schemas.microsoft.com/office/powerpoint/2010/main" val="2850290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3E16C-A243-DB5C-F2E4-EA93BF5733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5</a:t>
            </a:fld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A4FC-92DE-7F48-07A3-BE2FF0E894C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25625"/>
            <a:ext cx="7886700" cy="41402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AU" dirty="0"/>
              <a:t>Paper based form, available at:</a:t>
            </a:r>
          </a:p>
          <a:p>
            <a:r>
              <a:rPr lang="en-AU" b="0" i="0" dirty="0">
                <a:solidFill>
                  <a:srgbClr val="000000"/>
                </a:solidFill>
                <a:effectLst/>
                <a:latin typeface="Segoe UI"/>
                <a:cs typeface="Segoe UI"/>
                <a:hlinkClick r:id="rId2"/>
              </a:rPr>
              <a:t>http://ww2.health.wa.gov.au/Articles/U_Z/WA-Hospital-Medication-Chart</a:t>
            </a:r>
            <a:r>
              <a:rPr lang="en-AU" b="0" i="0" dirty="0">
                <a:solidFill>
                  <a:srgbClr val="000000"/>
                </a:solidFill>
                <a:effectLst/>
                <a:latin typeface="Segoe UI"/>
                <a:cs typeface="Segoe UI"/>
              </a:rPr>
              <a:t> </a:t>
            </a:r>
            <a:endParaRPr lang="en-AU" dirty="0">
              <a:latin typeface="Segoe UI"/>
              <a:cs typeface="Segoe UI"/>
            </a:endParaRP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/>
              <a:t>The WA NSMC 2026 audit will be coordinated via REDCap®</a:t>
            </a:r>
            <a:endParaRPr lang="en-AU" dirty="0">
              <a:cs typeface="Arial"/>
            </a:endParaRPr>
          </a:p>
          <a:p>
            <a:pPr marL="457200" indent="-457200"/>
            <a:r>
              <a:rPr lang="en-AU" dirty="0">
                <a:ea typeface="+mn-lt"/>
                <a:cs typeface="+mn-lt"/>
                <a:hlinkClick r:id="rId3"/>
              </a:rPr>
              <a:t>https://redcap.link/NIMC2026</a:t>
            </a:r>
            <a:endParaRPr lang="en-AU" dirty="0"/>
          </a:p>
          <a:p>
            <a:pPr marL="0" indent="0">
              <a:buNone/>
            </a:pPr>
            <a:endParaRPr lang="en-AU" dirty="0">
              <a:cs typeface="Arial"/>
            </a:endParaRPr>
          </a:p>
          <a:p>
            <a:pPr marL="0" indent="0">
              <a:buNone/>
            </a:pPr>
            <a:endParaRPr lang="en-AU" dirty="0"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BD4B41-8EAC-AB95-81B5-5C187095E7F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AU">
                <a:solidFill>
                  <a:srgbClr val="005B38"/>
                </a:solidFill>
              </a:rPr>
              <a:t>WA NSMC Audit </a:t>
            </a:r>
            <a:br>
              <a:rPr lang="en-AU">
                <a:solidFill>
                  <a:srgbClr val="005B38"/>
                </a:solidFill>
              </a:rPr>
            </a:br>
            <a:r>
              <a:rPr lang="en-AU">
                <a:solidFill>
                  <a:srgbClr val="005B38"/>
                </a:solidFill>
              </a:rPr>
              <a:t>Data Collection Tools</a:t>
            </a:r>
          </a:p>
        </p:txBody>
      </p:sp>
    </p:spTree>
    <p:extLst>
      <p:ext uri="{BB962C8B-B14F-4D97-AF65-F5344CB8AC3E}">
        <p14:creationId xmlns:p14="http://schemas.microsoft.com/office/powerpoint/2010/main" val="508410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F0CE48-281D-C31F-B9A7-3DCF232B566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6</a:t>
            </a:fld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C65ED-6389-43CE-6282-25143068893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25625"/>
            <a:ext cx="7886700" cy="414020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en-AU" dirty="0">
                <a:cs typeface="Arial"/>
              </a:rPr>
              <a:t>Site Coordinators will require access to the REDCap® project to be able to run reports for their site.</a:t>
            </a:r>
          </a:p>
          <a:p>
            <a:pPr marL="514350" indent="-514350">
              <a:buFont typeface="Arial" pitchFamily="34" charset="0"/>
              <a:buAutoNum type="arabicPeriod"/>
            </a:pPr>
            <a:endParaRPr lang="en-AU" dirty="0">
              <a:cs typeface="Arial"/>
            </a:endParaRPr>
          </a:p>
          <a:p>
            <a:pPr marL="514350" indent="-514350">
              <a:buFont typeface="Arial" pitchFamily="34" charset="0"/>
              <a:buAutoNum type="arabicPeriod"/>
            </a:pPr>
            <a:r>
              <a:rPr lang="en-AU" dirty="0">
                <a:cs typeface="Arial"/>
              </a:rPr>
              <a:t>Register for access to REDCap®.</a:t>
            </a:r>
            <a:endParaRPr lang="en-US" dirty="0">
              <a:cs typeface="Arial"/>
            </a:endParaRPr>
          </a:p>
          <a:p>
            <a:pPr lvl="1"/>
            <a:r>
              <a:rPr lang="en-AU" sz="2200" dirty="0"/>
              <a:t>Complete the </a:t>
            </a:r>
            <a:r>
              <a:rPr lang="en-AU" sz="2200" dirty="0">
                <a:solidFill>
                  <a:srgbClr val="0066C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registration form</a:t>
            </a:r>
            <a:r>
              <a:rPr lang="en-AU" sz="2200" dirty="0">
                <a:solidFill>
                  <a:srgbClr val="0066CC"/>
                </a:solidFill>
              </a:rPr>
              <a:t> </a:t>
            </a:r>
            <a:r>
              <a:rPr lang="en-AU" sz="2200" dirty="0"/>
              <a:t>to gain access to the REDCap</a:t>
            </a:r>
            <a:r>
              <a:rPr lang="en-AU" sz="2200" dirty="0">
                <a:cs typeface="Arial"/>
              </a:rPr>
              <a:t>®</a:t>
            </a:r>
            <a:r>
              <a:rPr lang="en-AU" sz="2200" dirty="0"/>
              <a:t> system</a:t>
            </a:r>
            <a:endParaRPr lang="en-AU" sz="2200" dirty="0">
              <a:cs typeface="Arial"/>
            </a:endParaRPr>
          </a:p>
          <a:p>
            <a:pPr marL="457200" lvl="1" indent="0">
              <a:buNone/>
            </a:pPr>
            <a:endParaRPr lang="en-AU" sz="2300" dirty="0">
              <a:solidFill>
                <a:srgbClr val="0066CC"/>
              </a:solidFill>
              <a:cs typeface="Arial"/>
            </a:endParaRPr>
          </a:p>
          <a:p>
            <a:pPr marL="514350" indent="-514350">
              <a:buFont typeface="Arial" pitchFamily="34" charset="0"/>
              <a:buAutoNum type="arabicPeriod"/>
            </a:pPr>
            <a:r>
              <a:rPr lang="en-AU" dirty="0">
                <a:cs typeface="Arial"/>
              </a:rPr>
              <a:t>Users will then need to email </a:t>
            </a:r>
            <a:r>
              <a:rPr lang="en-AU" dirty="0">
                <a:solidFill>
                  <a:srgbClr val="0066CC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MTU</a:t>
            </a:r>
            <a:r>
              <a:rPr lang="en-AU" dirty="0">
                <a:cs typeface="Arial"/>
              </a:rPr>
              <a:t> to request access to the National Standard Medication Chart Audit 2026 REDCap® project.</a:t>
            </a:r>
          </a:p>
          <a:p>
            <a:pPr marL="514350" indent="-514350">
              <a:buAutoNum type="arabicPeriod"/>
            </a:pPr>
            <a:endParaRPr lang="en-AU" sz="2800" dirty="0"/>
          </a:p>
          <a:p>
            <a:pPr marL="514350" indent="-514350">
              <a:buAutoNum type="arabicPeriod"/>
            </a:pPr>
            <a:r>
              <a:rPr lang="en-AU" dirty="0">
                <a:cs typeface="Arial"/>
              </a:rPr>
              <a:t>Auditors can use the REDCap® link provided to enter data, alternatively they can request access to the REDCap® project if deemed appropriate by Site Coordinators.</a:t>
            </a:r>
          </a:p>
          <a:p>
            <a:pPr marL="514350" indent="-514350">
              <a:buAutoNum type="arabicPeriod"/>
            </a:pPr>
            <a:endParaRPr lang="en-AU" sz="2800" dirty="0">
              <a:cs typeface="Arial"/>
            </a:endParaRPr>
          </a:p>
          <a:p>
            <a:pPr marL="0" indent="0">
              <a:buNone/>
            </a:pPr>
            <a:endParaRPr lang="en-AU" sz="2800" dirty="0">
              <a:highlight>
                <a:srgbClr val="FFFF00"/>
              </a:highlight>
              <a:cs typeface="Arial"/>
            </a:endParaRPr>
          </a:p>
          <a:p>
            <a:pPr marL="514350" indent="-514350">
              <a:buFont typeface="Arial" pitchFamily="34" charset="0"/>
              <a:buAutoNum type="arabicPeriod"/>
            </a:pPr>
            <a:endParaRPr lang="en-AU" dirty="0">
              <a:cs typeface="Arial"/>
            </a:endParaRPr>
          </a:p>
          <a:p>
            <a:pPr marL="971550" lvl="1" indent="-514350">
              <a:buFont typeface="Arial"/>
              <a:buChar char="–"/>
            </a:pPr>
            <a:endParaRPr lang="en-AU" dirty="0">
              <a:highlight>
                <a:srgbClr val="FFFF00"/>
              </a:highlight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E9F9BB-5C85-1969-5BC8-E045358C2E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7886700" cy="1325563"/>
          </a:xfrm>
        </p:spPr>
        <p:txBody>
          <a:bodyPr/>
          <a:lstStyle/>
          <a:p>
            <a:r>
              <a:rPr lang="en-AU">
                <a:solidFill>
                  <a:srgbClr val="005B38"/>
                </a:solidFill>
              </a:rPr>
              <a:t>Preparing for the NSMC Audit</a:t>
            </a:r>
          </a:p>
        </p:txBody>
      </p:sp>
    </p:spTree>
    <p:extLst>
      <p:ext uri="{BB962C8B-B14F-4D97-AF65-F5344CB8AC3E}">
        <p14:creationId xmlns:p14="http://schemas.microsoft.com/office/powerpoint/2010/main" val="1396338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7E0018-B037-A0E8-D1DB-0A1C0CE4046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7</a:t>
            </a:fld>
            <a:endParaRPr lang="en-AU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DA2B8349-EC24-77CD-9468-C4C17D3A4A0F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66361101"/>
              </p:ext>
            </p:extLst>
          </p:nvPr>
        </p:nvGraphicFramePr>
        <p:xfrm>
          <a:off x="395536" y="1628849"/>
          <a:ext cx="7886700" cy="1480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3350">
                  <a:extLst>
                    <a:ext uri="{9D8B030D-6E8A-4147-A177-3AD203B41FA5}">
                      <a16:colId xmlns:a16="http://schemas.microsoft.com/office/drawing/2014/main" val="1889208247"/>
                    </a:ext>
                  </a:extLst>
                </a:gridCol>
                <a:gridCol w="3943350">
                  <a:extLst>
                    <a:ext uri="{9D8B030D-6E8A-4147-A177-3AD203B41FA5}">
                      <a16:colId xmlns:a16="http://schemas.microsoft.com/office/drawing/2014/main" val="1872887074"/>
                    </a:ext>
                  </a:extLst>
                </a:gridCol>
              </a:tblGrid>
              <a:tr h="370153">
                <a:tc>
                  <a:txBody>
                    <a:bodyPr/>
                    <a:lstStyle/>
                    <a:p>
                      <a:r>
                        <a:rPr lang="en-AU"/>
                        <a:t>Hospital bed numbers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Sample size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987686"/>
                  </a:ext>
                </a:extLst>
              </a:tr>
              <a:tr h="370153">
                <a:tc>
                  <a:txBody>
                    <a:bodyPr/>
                    <a:lstStyle/>
                    <a:p>
                      <a:r>
                        <a:rPr lang="en-AU"/>
                        <a:t>150 or more</a:t>
                      </a:r>
                    </a:p>
                  </a:txBody>
                  <a:tcPr>
                    <a:solidFill>
                      <a:srgbClr val="00B050">
                        <a:tint val="66000"/>
                        <a:satMod val="1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20% of current inpatients</a:t>
                      </a:r>
                    </a:p>
                  </a:txBody>
                  <a:tcPr>
                    <a:solidFill>
                      <a:srgbClr val="00B050">
                        <a:tint val="66000"/>
                        <a:satMod val="1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8284996"/>
                  </a:ext>
                </a:extLst>
              </a:tr>
              <a:tr h="370153">
                <a:tc>
                  <a:txBody>
                    <a:bodyPr/>
                    <a:lstStyle/>
                    <a:p>
                      <a:r>
                        <a:rPr lang="en-AU"/>
                        <a:t>30 – 149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A6C8A8"/>
                        </a:gs>
                        <a:gs pos="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30 current inpatients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A6C8A8"/>
                        </a:gs>
                        <a:gs pos="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2845748"/>
                  </a:ext>
                </a:extLst>
              </a:tr>
              <a:tr h="370153">
                <a:tc>
                  <a:txBody>
                    <a:bodyPr/>
                    <a:lstStyle/>
                    <a:p>
                      <a:r>
                        <a:rPr lang="en-AU"/>
                        <a:t>Less than 30</a:t>
                      </a:r>
                    </a:p>
                  </a:txBody>
                  <a:tcPr>
                    <a:solidFill>
                      <a:srgbClr val="00B050">
                        <a:tint val="66000"/>
                        <a:satMod val="1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All current inpatients</a:t>
                      </a:r>
                    </a:p>
                  </a:txBody>
                  <a:tcPr>
                    <a:solidFill>
                      <a:srgbClr val="00B050">
                        <a:tint val="66000"/>
                        <a:satMod val="1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70645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90F6D01-388C-54A4-8BD9-A6057985DC4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66675"/>
            <a:ext cx="7886700" cy="1325563"/>
          </a:xfrm>
        </p:spPr>
        <p:txBody>
          <a:bodyPr>
            <a:normAutofit/>
          </a:bodyPr>
          <a:lstStyle/>
          <a:p>
            <a:r>
              <a:rPr lang="en-AU" dirty="0">
                <a:solidFill>
                  <a:srgbClr val="005B38"/>
                </a:solidFill>
              </a:rPr>
              <a:t>Number and type of charts to audit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478D5C-C8F8-8483-3139-1F6C68D5120E}"/>
              </a:ext>
            </a:extLst>
          </p:cNvPr>
          <p:cNvSpPr txBox="1"/>
          <p:nvPr/>
        </p:nvSpPr>
        <p:spPr>
          <a:xfrm>
            <a:off x="395536" y="4149080"/>
            <a:ext cx="8326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1CCBCD-0692-14D2-AD89-F796338D7F66}"/>
              </a:ext>
            </a:extLst>
          </p:cNvPr>
          <p:cNvSpPr txBox="1">
            <a:spLocks/>
          </p:cNvSpPr>
          <p:nvPr/>
        </p:nvSpPr>
        <p:spPr>
          <a:xfrm>
            <a:off x="395536" y="867666"/>
            <a:ext cx="868690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3000" dirty="0"/>
              <a:t>Suggested audit sample size: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3000" dirty="0"/>
          </a:p>
          <a:p>
            <a:endParaRPr lang="en-AU" sz="3000" dirty="0"/>
          </a:p>
          <a:p>
            <a:endParaRPr lang="en-AU" sz="3000" dirty="0"/>
          </a:p>
          <a:p>
            <a:endParaRPr lang="en-A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/>
              <a:t>Ideally all available active WA Hospital Medication Charts (WA HMC), adult and paediatric, should be reviewed.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1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/>
              <a:t>It is recommended that as many medication charts are reviewed as possible to identify of errors that occur infrequently and to evaluate any significant changes to medication safety.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3000" dirty="0"/>
          </a:p>
        </p:txBody>
      </p:sp>
    </p:spTree>
    <p:extLst>
      <p:ext uri="{BB962C8B-B14F-4D97-AF65-F5344CB8AC3E}">
        <p14:creationId xmlns:p14="http://schemas.microsoft.com/office/powerpoint/2010/main" val="2435174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7AA9E-8BF6-D860-ACC9-10F06CB8719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8</a:t>
            </a:fld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3F237-349C-28E4-9F73-A724D1FF0BC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085850"/>
            <a:ext cx="7886700" cy="41402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AU" sz="2800" dirty="0"/>
              <a:t>Multidisciplinary audit teams are recommended to reflect the way in which clinicians use the WA Hospital Medication Chart                                               (WA HMC – Adult and Paediatric)</a:t>
            </a:r>
            <a:endParaRPr lang="en-AU" sz="2800" dirty="0">
              <a:cs typeface="Arial"/>
            </a:endParaRPr>
          </a:p>
          <a:p>
            <a:endParaRPr lang="en-AU" sz="1200" dirty="0">
              <a:cs typeface="Arial"/>
            </a:endParaRPr>
          </a:p>
          <a:p>
            <a:r>
              <a:rPr lang="en-AU" sz="2800" dirty="0"/>
              <a:t>Ideally it should be conducted by 2 people together:</a:t>
            </a:r>
            <a:endParaRPr lang="en-AU" sz="2800" dirty="0">
              <a:cs typeface="Arial"/>
            </a:endParaRPr>
          </a:p>
          <a:p>
            <a:pPr lvl="1"/>
            <a:r>
              <a:rPr lang="en-AU" dirty="0"/>
              <a:t>To minimise observer bias</a:t>
            </a:r>
            <a:endParaRPr lang="en-AU" dirty="0">
              <a:cs typeface="Arial"/>
            </a:endParaRPr>
          </a:p>
          <a:p>
            <a:pPr lvl="1"/>
            <a:r>
              <a:rPr lang="en-AU" dirty="0"/>
              <a:t>Should include:</a:t>
            </a:r>
            <a:endParaRPr lang="en-AU" dirty="0">
              <a:cs typeface="Arial"/>
            </a:endParaRPr>
          </a:p>
          <a:p>
            <a:pPr lvl="2"/>
            <a:r>
              <a:rPr lang="en-AU" dirty="0"/>
              <a:t>A registered nurse</a:t>
            </a:r>
            <a:endParaRPr lang="en-AU" dirty="0">
              <a:cs typeface="Arial"/>
            </a:endParaRPr>
          </a:p>
          <a:p>
            <a:pPr lvl="2"/>
            <a:r>
              <a:rPr lang="en-AU" dirty="0"/>
              <a:t>A pharmacist (or medical officer, or another nurse)</a:t>
            </a:r>
            <a:endParaRPr lang="en-AU" sz="1200" dirty="0">
              <a:cs typeface="Arial"/>
            </a:endParaRPr>
          </a:p>
          <a:p>
            <a:r>
              <a:rPr lang="en-AU" sz="2800" dirty="0"/>
              <a:t>The teams should be allocated and maintained for the audit period, to ensure consistency in the data collected</a:t>
            </a:r>
            <a:r>
              <a:rPr lang="en-AU" sz="2400" dirty="0"/>
              <a:t>. </a:t>
            </a:r>
            <a:endParaRPr lang="en-AU" sz="2400" strike="sngStrike" dirty="0"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4A83ED-DBB7-BA89-1181-89638132750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en-AU" dirty="0">
                <a:solidFill>
                  <a:srgbClr val="005B38"/>
                </a:solidFill>
              </a:rPr>
              <a:t>Audit teams</a:t>
            </a:r>
          </a:p>
        </p:txBody>
      </p:sp>
    </p:spTree>
    <p:extLst>
      <p:ext uri="{BB962C8B-B14F-4D97-AF65-F5344CB8AC3E}">
        <p14:creationId xmlns:p14="http://schemas.microsoft.com/office/powerpoint/2010/main" val="660998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1E54F-EEC4-B2F7-05BB-EFB15474597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9</a:t>
            </a:fld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2D85D-79DB-9A9B-B828-409083706D1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058863"/>
            <a:ext cx="8767482" cy="414020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0"/>
              </a:spcBef>
            </a:pPr>
            <a:r>
              <a:rPr lang="en-AU" sz="2000" dirty="0"/>
              <a:t>It is recommended that auditors enter the data directly into REDCap, however, a paper tool (one per patient) has been provided to assist auditors in collecting the information prior to upload into REDCap®.</a:t>
            </a:r>
          </a:p>
          <a:p>
            <a:pPr>
              <a:spcBef>
                <a:spcPts val="0"/>
              </a:spcBef>
            </a:pPr>
            <a:endParaRPr lang="en-AU" sz="1200" dirty="0">
              <a:cs typeface="Arial"/>
            </a:endParaRPr>
          </a:p>
          <a:p>
            <a:pPr>
              <a:spcBef>
                <a:spcPts val="0"/>
              </a:spcBef>
            </a:pPr>
            <a:r>
              <a:rPr lang="en-AU" sz="2000" dirty="0"/>
              <a:t>Auditors involved with audit data entry will need to familiarise themselves with the REDCap® Audit tool.</a:t>
            </a:r>
            <a:endParaRPr lang="en-AU" sz="2000" dirty="0">
              <a:cs typeface="Arial"/>
            </a:endParaRPr>
          </a:p>
          <a:p>
            <a:pPr>
              <a:spcBef>
                <a:spcPts val="0"/>
              </a:spcBef>
            </a:pPr>
            <a:endParaRPr lang="en-AU" sz="1200" dirty="0">
              <a:cs typeface="Arial"/>
            </a:endParaRPr>
          </a:p>
          <a:p>
            <a:pPr>
              <a:spcBef>
                <a:spcPts val="0"/>
              </a:spcBef>
            </a:pPr>
            <a:r>
              <a:rPr lang="en-AU" sz="2000" dirty="0"/>
              <a:t>It is suggested that auditors maintain a log of frequently occurring errors/issues that can be used as examples in your site report.</a:t>
            </a:r>
            <a:endParaRPr lang="en-AU" sz="2000" dirty="0">
              <a:cs typeface="Arial"/>
            </a:endParaRPr>
          </a:p>
          <a:p>
            <a:pPr lvl="1">
              <a:spcBef>
                <a:spcPts val="0"/>
              </a:spcBef>
            </a:pPr>
            <a:r>
              <a:rPr lang="en-AU" sz="1800" dirty="0"/>
              <a:t>e.g. Use of patient ID labels without first prescriber handwriting patient name</a:t>
            </a:r>
            <a:endParaRPr lang="en-AU" sz="1800" dirty="0">
              <a:cs typeface="Arial"/>
            </a:endParaRPr>
          </a:p>
          <a:p>
            <a:pPr lvl="1">
              <a:spcBef>
                <a:spcPts val="0"/>
              </a:spcBef>
            </a:pPr>
            <a:r>
              <a:rPr lang="en-AU" sz="1800" dirty="0"/>
              <a:t>e.g. Partially complete or incomplete ADR documentation</a:t>
            </a:r>
          </a:p>
          <a:p>
            <a:pPr lvl="1">
              <a:spcBef>
                <a:spcPts val="0"/>
              </a:spcBef>
            </a:pPr>
            <a:r>
              <a:rPr lang="en-AU" sz="1800" dirty="0">
                <a:cs typeface="Arial"/>
              </a:rPr>
              <a:t>e.g. Frequently used error-prone abbreviations</a:t>
            </a:r>
          </a:p>
          <a:p>
            <a:pPr lvl="1">
              <a:spcBef>
                <a:spcPts val="0"/>
              </a:spcBef>
            </a:pPr>
            <a:r>
              <a:rPr lang="en-AU" sz="1800" dirty="0"/>
              <a:t>Can be used for education/improvement at each site</a:t>
            </a:r>
            <a:endParaRPr lang="en-AU" sz="1800" dirty="0">
              <a:cs typeface="Arial"/>
            </a:endParaRPr>
          </a:p>
          <a:p>
            <a:pPr lvl="1">
              <a:spcBef>
                <a:spcPts val="0"/>
              </a:spcBef>
            </a:pPr>
            <a:endParaRPr lang="en-AU" sz="1200" dirty="0"/>
          </a:p>
          <a:p>
            <a:pPr>
              <a:spcBef>
                <a:spcPts val="0"/>
              </a:spcBef>
            </a:pPr>
            <a:r>
              <a:rPr lang="en-AU" sz="2000" dirty="0"/>
              <a:t>Take de-identified photos/photocopies of any major issues – to present to sites Medicines &amp; Therapeutics Committee or Medication Safety Group</a:t>
            </a:r>
            <a:endParaRPr lang="en-AU" sz="2000" dirty="0">
              <a:cs typeface="Arial"/>
            </a:endParaRPr>
          </a:p>
          <a:p>
            <a:pPr lvl="1">
              <a:spcBef>
                <a:spcPts val="0"/>
              </a:spcBef>
            </a:pPr>
            <a:r>
              <a:rPr lang="en-AU" sz="1800" dirty="0"/>
              <a:t>May be a once-off event</a:t>
            </a:r>
            <a:endParaRPr lang="en-AU" sz="1800" dirty="0">
              <a:cs typeface="Arial"/>
            </a:endParaRPr>
          </a:p>
          <a:p>
            <a:pPr lvl="1">
              <a:spcBef>
                <a:spcPts val="0"/>
              </a:spcBef>
            </a:pPr>
            <a:r>
              <a:rPr lang="en-AU" sz="1800" dirty="0"/>
              <a:t>May be part of a pattern</a:t>
            </a:r>
            <a:endParaRPr lang="en-AU" sz="1800" dirty="0"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A7FB78-2157-8B51-1A66-A4C40C3802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en-AU" dirty="0">
                <a:solidFill>
                  <a:srgbClr val="005B38"/>
                </a:solidFill>
              </a:rPr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590876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DCC75-950F-7660-C806-72BC840BA9A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10</a:t>
            </a:fld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71E37C-1281-F885-ED15-0A36D06C1E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311150"/>
            <a:ext cx="7886700" cy="1325563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rgbClr val="005B38"/>
                </a:solidFill>
              </a:rPr>
              <a:t>Completing the Audit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D53E12-64A8-665E-ABE6-3CF19644F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828" y="879021"/>
            <a:ext cx="3830285" cy="57186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657DB1-756F-F192-D7E6-592EAC74221F}"/>
              </a:ext>
            </a:extLst>
          </p:cNvPr>
          <p:cNvSpPr txBox="1"/>
          <p:nvPr/>
        </p:nvSpPr>
        <p:spPr>
          <a:xfrm>
            <a:off x="793376" y="1940560"/>
            <a:ext cx="1360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005B38"/>
                </a:solidFill>
              </a:rPr>
              <a:t>Front Page</a:t>
            </a:r>
          </a:p>
        </p:txBody>
      </p:sp>
    </p:spTree>
    <p:extLst>
      <p:ext uri="{BB962C8B-B14F-4D97-AF65-F5344CB8AC3E}">
        <p14:creationId xmlns:p14="http://schemas.microsoft.com/office/powerpoint/2010/main" val="3229978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B408E-A55D-20EC-14EE-99CA64030AC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11</a:t>
            </a:fld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96FA07-E068-1028-71EE-C7344BC1904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en-AU" sz="4000" dirty="0">
                <a:solidFill>
                  <a:srgbClr val="005B38"/>
                </a:solidFill>
                <a:cs typeface="Arial"/>
              </a:rPr>
              <a:t>Completing the Audit</a:t>
            </a:r>
            <a:endParaRPr lang="en-GB" sz="4000" dirty="0">
              <a:cs typeface="Arial"/>
            </a:endParaRPr>
          </a:p>
          <a:p>
            <a:endParaRPr lang="en-GB" dirty="0"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10F7B2-6119-480F-2025-7A0949D85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228" y="841375"/>
            <a:ext cx="3846286" cy="55526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D66C1C4-955F-9F3A-8AA2-0E745C82E9CF}"/>
              </a:ext>
            </a:extLst>
          </p:cNvPr>
          <p:cNvSpPr txBox="1"/>
          <p:nvPr/>
        </p:nvSpPr>
        <p:spPr>
          <a:xfrm>
            <a:off x="1432560" y="2032000"/>
            <a:ext cx="843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>
                <a:solidFill>
                  <a:srgbClr val="005B38"/>
                </a:solidFill>
              </a:rPr>
              <a:t>Back page</a:t>
            </a:r>
          </a:p>
        </p:txBody>
      </p:sp>
    </p:spTree>
    <p:extLst>
      <p:ext uri="{BB962C8B-B14F-4D97-AF65-F5344CB8AC3E}">
        <p14:creationId xmlns:p14="http://schemas.microsoft.com/office/powerpoint/2010/main" val="802274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B76D40-0E6C-E994-2957-16C9EC5BE18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12</a:t>
            </a:fld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103E4-3631-70D3-8816-E7500547A24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25625"/>
            <a:ext cx="7886700" cy="41402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AU" dirty="0"/>
              <a:t>Complete one audit tool per patient – direct entry into REDCap tool is recommended</a:t>
            </a:r>
          </a:p>
          <a:p>
            <a:endParaRPr lang="en-AU" dirty="0"/>
          </a:p>
          <a:p>
            <a:endParaRPr lang="en-AU" dirty="0"/>
          </a:p>
          <a:p>
            <a:r>
              <a:rPr lang="en-AU" dirty="0"/>
              <a:t>Complete all fields on top of page:</a:t>
            </a:r>
          </a:p>
          <a:p>
            <a:pPr lvl="1"/>
            <a:r>
              <a:rPr lang="en-AU" dirty="0"/>
              <a:t>Health Service</a:t>
            </a:r>
          </a:p>
          <a:p>
            <a:pPr lvl="1"/>
            <a:r>
              <a:rPr lang="en-AU" dirty="0"/>
              <a:t>Date of audit</a:t>
            </a:r>
          </a:p>
          <a:p>
            <a:pPr lvl="1"/>
            <a:r>
              <a:rPr lang="en-AU" dirty="0"/>
              <a:t>Unique Medical Record Number (UMRN) and ward – this documentation is for auditor reference purpose only</a:t>
            </a:r>
            <a:endParaRPr lang="en-AU" dirty="0">
              <a:cs typeface="Arial"/>
            </a:endParaRPr>
          </a:p>
          <a:p>
            <a:pPr marL="0" indent="0">
              <a:buNone/>
            </a:pPr>
            <a:endParaRPr lang="en-AU" dirty="0">
              <a:cs typeface="Arial"/>
            </a:endParaRPr>
          </a:p>
          <a:p>
            <a:pPr>
              <a:buNone/>
            </a:pPr>
            <a:endParaRPr lang="en-A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2D8F85-C562-4D1E-773C-352E59EED9A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7886700" cy="1325563"/>
          </a:xfrm>
        </p:spPr>
        <p:txBody>
          <a:bodyPr/>
          <a:lstStyle/>
          <a:p>
            <a:r>
              <a:rPr lang="en-AU">
                <a:solidFill>
                  <a:srgbClr val="005B38"/>
                </a:solidFill>
              </a:rPr>
              <a:t>Completing the Audit Tool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B5BAB3-5ACB-292F-CE53-BDC972F98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119127"/>
            <a:ext cx="8264624" cy="90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581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FD461-973C-359D-C734-D03C27704CF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13</a:t>
            </a:fld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24950-17C8-7CF5-A9B5-C48B61FBF04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25625"/>
            <a:ext cx="7886700" cy="4140200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AU" sz="2600"/>
          </a:p>
          <a:p>
            <a:endParaRPr lang="en-AU" sz="2600"/>
          </a:p>
          <a:p>
            <a:pPr marL="0" indent="0">
              <a:buNone/>
            </a:pPr>
            <a:endParaRPr lang="en-AU" sz="1200"/>
          </a:p>
          <a:p>
            <a:r>
              <a:rPr lang="en-AU" sz="2400"/>
              <a:t>Record the chart type being audited for the patient</a:t>
            </a:r>
          </a:p>
          <a:p>
            <a:r>
              <a:rPr lang="en-AU" sz="2400"/>
              <a:t>For adult charts – select either WA Adult HMC acute or long-stay version</a:t>
            </a:r>
            <a:endParaRPr lang="en-AU" sz="2400">
              <a:highlight>
                <a:srgbClr val="FFFF00"/>
              </a:highlight>
            </a:endParaRPr>
          </a:p>
          <a:p>
            <a:r>
              <a:rPr lang="en-AU" sz="2400"/>
              <a:t>For paediatric charts – select either WA Paediatric HMC acute or long-stay version</a:t>
            </a:r>
          </a:p>
          <a:p>
            <a:r>
              <a:rPr lang="en-AU" sz="2400"/>
              <a:t>Only include charts that are “active” and in current use at the time of the audit</a:t>
            </a:r>
          </a:p>
          <a:p>
            <a:pPr marL="0" indent="0">
              <a:buNone/>
            </a:pPr>
            <a:endParaRPr lang="en-AU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B37CCE-5D85-9B3F-2328-880F6502289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7886700" cy="1325563"/>
          </a:xfrm>
        </p:spPr>
        <p:txBody>
          <a:bodyPr/>
          <a:lstStyle/>
          <a:p>
            <a:r>
              <a:rPr lang="en-AU">
                <a:solidFill>
                  <a:srgbClr val="005B38"/>
                </a:solidFill>
              </a:rPr>
              <a:t>Chart type and age of patient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7C9207-04A1-9E4B-D1D9-E2D120B4DB25}"/>
              </a:ext>
            </a:extLst>
          </p:cNvPr>
          <p:cNvSpPr txBox="1"/>
          <p:nvPr/>
        </p:nvSpPr>
        <p:spPr>
          <a:xfrm>
            <a:off x="1553595" y="5733256"/>
            <a:ext cx="7174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>
                <a:solidFill>
                  <a:srgbClr val="005B38"/>
                </a:solidFill>
              </a:rPr>
              <a:t>NOTE: HMC stands for Hospital Medication Chart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457FCD-D2B2-91F3-FD93-A4110D23E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1291400"/>
            <a:ext cx="8801100" cy="124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63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E7BFB-CA7C-4A18-1C93-8D5D2A43223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95263"/>
            <a:ext cx="7886700" cy="1325563"/>
          </a:xfrm>
        </p:spPr>
        <p:txBody>
          <a:bodyPr>
            <a:normAutofit/>
          </a:bodyPr>
          <a:lstStyle/>
          <a:p>
            <a:r>
              <a:rPr lang="en-AU" dirty="0">
                <a:solidFill>
                  <a:srgbClr val="005B38"/>
                </a:solidFill>
              </a:rPr>
              <a:t>Adverse Drug Reaction (ADR)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18707-1694-6ED2-E53A-EF010750D06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2649538"/>
            <a:ext cx="7886700" cy="4140200"/>
          </a:xfr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AU" sz="2000" dirty="0"/>
              <a:t>This audit focuses on medicine and/or treatment related ADRs/allergies.</a:t>
            </a:r>
            <a:endParaRPr lang="en-AU" sz="2000" b="1" dirty="0">
              <a:solidFill>
                <a:srgbClr val="005B38"/>
              </a:solidFill>
            </a:endParaRPr>
          </a:p>
          <a:p>
            <a:pPr marL="0" indent="0">
              <a:buNone/>
            </a:pPr>
            <a:r>
              <a:rPr lang="en-AU" sz="2000" b="1" dirty="0">
                <a:solidFill>
                  <a:srgbClr val="005B38"/>
                </a:solidFill>
              </a:rPr>
              <a:t>1.1 The following has been documented in the ADR section </a:t>
            </a:r>
          </a:p>
          <a:p>
            <a:pPr marL="0" indent="0">
              <a:buNone/>
            </a:pPr>
            <a:r>
              <a:rPr lang="en-AU" sz="2000" dirty="0"/>
              <a:t>Select ONE option only.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AU" sz="2000" dirty="0"/>
              <a:t>Depending on your answer, you may be either be prompted within the REDCap® program to answer all the questions in this section or move to section 2 of the audit.</a:t>
            </a:r>
            <a:endParaRPr lang="en-AU" sz="2000" dirty="0">
              <a:cs typeface="Arial"/>
            </a:endParaRPr>
          </a:p>
          <a:p>
            <a:pPr marL="0" indent="0">
              <a:spcBef>
                <a:spcPts val="0"/>
              </a:spcBef>
              <a:buNone/>
            </a:pPr>
            <a:endParaRPr lang="en-AU" sz="500" dirty="0"/>
          </a:p>
          <a:p>
            <a:pPr marL="0" indent="0">
              <a:buNone/>
            </a:pPr>
            <a:r>
              <a:rPr lang="en-AU" sz="2000" b="1" dirty="0">
                <a:solidFill>
                  <a:srgbClr val="005B38"/>
                </a:solidFill>
              </a:rPr>
              <a:t>1.2 If ADR has been identified for the patient, has the medicine (or other) section and reaction type has been documented on ALL active charts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AU" sz="2000" dirty="0"/>
              <a:t>Documentation needs to include medicine AND reaction type.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AU" sz="2000" dirty="0"/>
              <a:t>If reaction is documented as “patient unsure” or “patient can’t remember”, it is considered complete – select </a:t>
            </a:r>
            <a:r>
              <a:rPr lang="en-AU" sz="2000" b="1" dirty="0"/>
              <a:t>YES</a:t>
            </a:r>
            <a:r>
              <a:rPr lang="en-AU" sz="20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6F8CB0-E2CA-878A-3CB4-D63B3972B0D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14</a:t>
            </a:fld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9ADB68-9A86-56AC-400A-0F5BD1ACF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062" y="735326"/>
            <a:ext cx="6175848" cy="18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04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E7BFB-CA7C-4A18-1C93-8D5D2A43223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90500"/>
            <a:ext cx="7886700" cy="1325563"/>
          </a:xfrm>
        </p:spPr>
        <p:txBody>
          <a:bodyPr>
            <a:normAutofit/>
          </a:bodyPr>
          <a:lstStyle/>
          <a:p>
            <a:r>
              <a:rPr lang="en-AU" dirty="0">
                <a:solidFill>
                  <a:srgbClr val="005B38"/>
                </a:solidFill>
              </a:rPr>
              <a:t>Adverse Drug Reaction (ADR)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18707-1694-6ED2-E53A-EF010750D06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2797175"/>
            <a:ext cx="7886700" cy="41402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AU" sz="2000" b="1" dirty="0">
                <a:solidFill>
                  <a:srgbClr val="005B38"/>
                </a:solidFill>
              </a:rPr>
              <a:t>1.3 If ADR has been identified for the patient, has an “Adverse Drug Reaction” sticker been affixed to the ADR box on  ALL active charts</a:t>
            </a:r>
          </a:p>
          <a:p>
            <a:pPr marL="0" indent="0" fontAlgn="base">
              <a:buNone/>
            </a:pPr>
            <a:r>
              <a:rPr lang="en-AU" sz="2000" dirty="0"/>
              <a:t>Select either </a:t>
            </a:r>
            <a:r>
              <a:rPr lang="en-AU" sz="2000" b="1" dirty="0"/>
              <a:t>YES </a:t>
            </a:r>
            <a:r>
              <a:rPr lang="en-AU" sz="2000" dirty="0"/>
              <a:t>or </a:t>
            </a:r>
            <a:r>
              <a:rPr lang="en-AU" sz="2000" b="1" dirty="0"/>
              <a:t>NO</a:t>
            </a:r>
            <a:r>
              <a:rPr lang="en-AU" sz="2000" dirty="0"/>
              <a:t>. Please also refer to the back page (page 4) of the WA HMC to see if the sticker has been affixed here. </a:t>
            </a:r>
          </a:p>
          <a:p>
            <a:pPr marL="0" indent="0">
              <a:spcBef>
                <a:spcPts val="0"/>
              </a:spcBef>
              <a:buNone/>
            </a:pPr>
            <a:endParaRPr lang="en-AU" sz="2000" dirty="0"/>
          </a:p>
          <a:p>
            <a:pPr marL="0" indent="0">
              <a:spcBef>
                <a:spcPts val="0"/>
              </a:spcBef>
              <a:buNone/>
            </a:pPr>
            <a:endParaRPr lang="en-AU" sz="2000" dirty="0"/>
          </a:p>
          <a:p>
            <a:pPr marL="0" indent="0">
              <a:buNone/>
            </a:pPr>
            <a:r>
              <a:rPr lang="en-AU" sz="2000" b="1" dirty="0">
                <a:solidFill>
                  <a:srgbClr val="005B38"/>
                </a:solidFill>
              </a:rPr>
              <a:t>1.4 The ADR documentation includes signature, name and date on ALL active charts</a:t>
            </a:r>
            <a:endParaRPr lang="en-AU" sz="2000" b="1" dirty="0">
              <a:solidFill>
                <a:srgbClr val="005B38"/>
              </a:solidFill>
              <a:cs typeface="Arial"/>
            </a:endParaRPr>
          </a:p>
          <a:p>
            <a:pPr marL="0" indent="0">
              <a:buNone/>
            </a:pPr>
            <a:r>
              <a:rPr lang="en-AU" sz="2000" dirty="0"/>
              <a:t>Documentation needs to include name and signature of person documenting AND the date of documentation.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6F8CB0-E2CA-878A-3CB4-D63B3972B0D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15</a:t>
            </a:fld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74C155-2295-983D-0DC1-3DD3D1930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134" y="797469"/>
            <a:ext cx="6696075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7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DC4BF9A-53F0-2CA1-33B0-E8311BEA9D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214819"/>
              </p:ext>
            </p:extLst>
          </p:nvPr>
        </p:nvGraphicFramePr>
        <p:xfrm>
          <a:off x="665762" y="3890813"/>
          <a:ext cx="7500775" cy="1897380"/>
        </p:xfrm>
        <a:graphic>
          <a:graphicData uri="http://schemas.openxmlformats.org/drawingml/2006/table">
            <a:tbl>
              <a:tblPr firstRow="1" firstCol="1" bandRow="1"/>
              <a:tblGrid>
                <a:gridCol w="7500775">
                  <a:extLst>
                    <a:ext uri="{9D8B030D-6E8A-4147-A177-3AD203B41FA5}">
                      <a16:colId xmlns:a16="http://schemas.microsoft.com/office/drawing/2014/main" val="20714905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</a:pPr>
                      <a:r>
                        <a:rPr lang="en-AU" sz="1400" dirty="0">
                          <a:effectLst/>
                          <a:latin typeface="Arial"/>
                          <a:ea typeface="Calibri"/>
                          <a:cs typeface="Arial"/>
                        </a:rPr>
                        <a:t>1.1 The following has been documented in the ADR section: (select </a:t>
                      </a:r>
                      <a:r>
                        <a:rPr lang="en-AU" sz="14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one </a:t>
                      </a:r>
                      <a:r>
                        <a:rPr lang="en-AU" sz="1400" dirty="0">
                          <a:effectLst/>
                          <a:latin typeface="Arial"/>
                          <a:ea typeface="Calibri"/>
                          <a:cs typeface="Arial"/>
                        </a:rPr>
                        <a:t>option only)</a:t>
                      </a:r>
                      <a:endParaRPr lang="en-AU" sz="1600" dirty="0"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"/>
                      </a:pPr>
                      <a:r>
                        <a:rPr lang="en-A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Details of any medicine (or other) allergies or ADR(s) (</a:t>
                      </a:r>
                      <a:r>
                        <a:rPr lang="en-AU" sz="14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 to question 1.2</a:t>
                      </a:r>
                      <a:r>
                        <a:rPr lang="en-A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A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"/>
                      </a:pPr>
                      <a:r>
                        <a:rPr lang="en-A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“Nil known” or “unknown” box marked</a:t>
                      </a:r>
                      <a:r>
                        <a:rPr lang="en-AU" sz="14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(go to question 1.4)</a:t>
                      </a:r>
                      <a:endParaRPr lang="en-A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850"/>
                        </a:spcAft>
                        <a:buFont typeface="Wingdings" panose="05000000000000000000" pitchFamily="2" charset="2"/>
                        <a:buChar char=""/>
                      </a:pPr>
                      <a:r>
                        <a:rPr lang="en-A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None of the above apply </a:t>
                      </a:r>
                      <a:r>
                        <a:rPr lang="en-AU" sz="1400" i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(go to section 2)</a:t>
                      </a:r>
                      <a:endParaRPr lang="en-A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3239577"/>
                  </a:ext>
                </a:extLst>
              </a:tr>
              <a:tr h="179705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</a:pPr>
                      <a:r>
                        <a:rPr lang="en-A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Additional comments</a:t>
                      </a:r>
                    </a:p>
                    <a:p>
                      <a:pPr>
                        <a:spcAft>
                          <a:spcPts val="850"/>
                        </a:spcAft>
                      </a:pPr>
                      <a:r>
                        <a:rPr lang="en-AU" sz="1600" kern="1200" dirty="0">
                          <a:solidFill>
                            <a:srgbClr val="005B38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Non-medicine or treatment related ADR documented in the ADR box</a:t>
                      </a:r>
                      <a:endParaRPr lang="en-AU" sz="1100" dirty="0">
                        <a:solidFill>
                          <a:srgbClr val="005B3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850"/>
                        </a:spcAft>
                      </a:pPr>
                      <a:endParaRPr lang="en-AU" sz="1600" dirty="0"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9978006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F0E7BFB-CA7C-4A18-1C93-8D5D2A432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131963"/>
            <a:ext cx="7886700" cy="1325563"/>
          </a:xfrm>
        </p:spPr>
        <p:txBody>
          <a:bodyPr>
            <a:normAutofit/>
          </a:bodyPr>
          <a:lstStyle/>
          <a:p>
            <a:r>
              <a:rPr lang="en-AU" dirty="0">
                <a:solidFill>
                  <a:srgbClr val="005B38"/>
                </a:solidFill>
              </a:rPr>
              <a:t>Adverse Drug Reaction (ADR)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18707-1694-6ED2-E53A-EF010750D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11356"/>
            <a:ext cx="7886700" cy="41400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AU" sz="2000" b="1" dirty="0">
                <a:solidFill>
                  <a:srgbClr val="005B38"/>
                </a:solidFill>
              </a:rPr>
              <a:t>This section relates to medicine or treatment related ADRs</a:t>
            </a:r>
            <a:endParaRPr lang="en-US" dirty="0">
              <a:solidFill>
                <a:srgbClr val="000000"/>
              </a:solidFill>
              <a:cs typeface="Arial"/>
            </a:endParaRPr>
          </a:p>
          <a:p>
            <a:pPr marL="0" indent="0">
              <a:buNone/>
            </a:pPr>
            <a:r>
              <a:rPr lang="en-AU" sz="2000" dirty="0">
                <a:cs typeface="Arial"/>
              </a:rPr>
              <a:t>Although the ADR section can be used to document all allergies/ADRs based on local policy, the focus of the NSMC audit is to identify medicine and/or treatment related ADRS as a patient safety feature.</a:t>
            </a:r>
          </a:p>
          <a:p>
            <a:pPr marL="0" indent="0">
              <a:buNone/>
            </a:pPr>
            <a:r>
              <a:rPr lang="en-AU" sz="2000" dirty="0">
                <a:cs typeface="Arial"/>
              </a:rPr>
              <a:t>If a non-medicine or treatment related allergy is documented in the ADR box, then answer this section as per the following:</a:t>
            </a:r>
          </a:p>
          <a:p>
            <a:pPr marL="0" indent="0">
              <a:buNone/>
            </a:pPr>
            <a:endParaRPr lang="en-AU" sz="2000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6F8CB0-E2CA-878A-3CB4-D63B3972B0D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16</a:t>
            </a:fld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0A853C-7B2A-55C5-707F-FA20A4B0A97C}"/>
              </a:ext>
            </a:extLst>
          </p:cNvPr>
          <p:cNvSpPr txBox="1"/>
          <p:nvPr/>
        </p:nvSpPr>
        <p:spPr>
          <a:xfrm>
            <a:off x="665762" y="4524231"/>
            <a:ext cx="351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5B38"/>
                </a:solidFill>
                <a:latin typeface="Wingdings" panose="05000000000000000000" pitchFamily="2" charset="2"/>
                <a:sym typeface="Wingdings" panose="05000000000000000000" pitchFamily="2" charset="2"/>
              </a:rPr>
              <a:t></a:t>
            </a:r>
            <a:endParaRPr lang="en-AU" b="1" dirty="0">
              <a:solidFill>
                <a:srgbClr val="005B38"/>
              </a:solidFill>
              <a:latin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9521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7325A-F020-5DF5-42E1-03CF3FFF7AA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-325438"/>
            <a:ext cx="6858000" cy="1654176"/>
          </a:xfrm>
        </p:spPr>
        <p:txBody>
          <a:bodyPr/>
          <a:lstStyle/>
          <a:p>
            <a:r>
              <a:rPr lang="en-AU" dirty="0">
                <a:solidFill>
                  <a:srgbClr val="005B38"/>
                </a:solidFill>
              </a:rPr>
              <a:t>ADR -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8BCC4-48AE-8BDB-8445-46016370367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17</a:t>
            </a:fld>
            <a:endParaRPr lang="en-AU"/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0D63EFBD-2231-C5FC-F31D-B00B8014E609}"/>
              </a:ext>
            </a:extLst>
          </p:cNvPr>
          <p:cNvSpPr/>
          <p:nvPr/>
        </p:nvSpPr>
        <p:spPr>
          <a:xfrm>
            <a:off x="7423366" y="5619129"/>
            <a:ext cx="288032" cy="273357"/>
          </a:xfrm>
          <a:prstGeom prst="flowChartConnector">
            <a:avLst/>
          </a:prstGeom>
          <a:noFill/>
          <a:ln w="38100">
            <a:solidFill>
              <a:srgbClr val="005B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5181DD49-96DC-401E-8439-6C367E7D5AAE}"/>
              </a:ext>
            </a:extLst>
          </p:cNvPr>
          <p:cNvSpPr/>
          <p:nvPr/>
        </p:nvSpPr>
        <p:spPr>
          <a:xfrm>
            <a:off x="7452854" y="4563575"/>
            <a:ext cx="288032" cy="273357"/>
          </a:xfrm>
          <a:prstGeom prst="flowChartConnector">
            <a:avLst/>
          </a:prstGeom>
          <a:noFill/>
          <a:ln w="38100">
            <a:solidFill>
              <a:srgbClr val="005B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A9360903-3BB6-FB84-0115-0164CE6DB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848450"/>
            <a:ext cx="2744192" cy="140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>
            <a:extLst>
              <a:ext uri="{FF2B5EF4-FFF2-40B4-BE49-F238E27FC236}">
                <a16:creationId xmlns:a16="http://schemas.microsoft.com/office/drawing/2014/main" id="{189BDA80-5A38-FA41-171A-7126972ED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137" y="797325"/>
            <a:ext cx="2874887" cy="142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>
            <a:extLst>
              <a:ext uri="{FF2B5EF4-FFF2-40B4-BE49-F238E27FC236}">
                <a16:creationId xmlns:a16="http://schemas.microsoft.com/office/drawing/2014/main" id="{D1BD1B3F-AA57-6D84-7894-7E1625862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318569"/>
            <a:ext cx="4591869" cy="132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BF2DF08-E693-2F9D-9DD7-9EBB54AD6512}"/>
              </a:ext>
            </a:extLst>
          </p:cNvPr>
          <p:cNvSpPr txBox="1"/>
          <p:nvPr/>
        </p:nvSpPr>
        <p:spPr>
          <a:xfrm>
            <a:off x="1101730" y="3992834"/>
            <a:ext cx="351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rgbClr val="005B38"/>
                </a:solidFill>
                <a:latin typeface="Wingdings" panose="05000000000000000000" pitchFamily="2" charset="2"/>
                <a:sym typeface="Wingdings" panose="05000000000000000000" pitchFamily="2" charset="2"/>
              </a:rPr>
              <a:t></a:t>
            </a:r>
            <a:endParaRPr lang="en-AU" b="1">
              <a:solidFill>
                <a:srgbClr val="005B38"/>
              </a:solidFill>
              <a:latin typeface="Wingdings" panose="05000000000000000000" pitchFamily="2" charset="2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5000129-1EBA-C440-3F96-F6F364891F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127501"/>
              </p:ext>
            </p:extLst>
          </p:nvPr>
        </p:nvGraphicFramePr>
        <p:xfrm>
          <a:off x="1126805" y="3799275"/>
          <a:ext cx="6729730" cy="2705100"/>
        </p:xfrm>
        <a:graphic>
          <a:graphicData uri="http://schemas.openxmlformats.org/drawingml/2006/table">
            <a:tbl>
              <a:tblPr firstRow="1" firstCol="1" bandRow="1"/>
              <a:tblGrid>
                <a:gridCol w="5919470">
                  <a:extLst>
                    <a:ext uri="{9D8B030D-6E8A-4147-A177-3AD203B41FA5}">
                      <a16:colId xmlns:a16="http://schemas.microsoft.com/office/drawing/2014/main" val="2071490518"/>
                    </a:ext>
                  </a:extLst>
                </a:gridCol>
                <a:gridCol w="810260">
                  <a:extLst>
                    <a:ext uri="{9D8B030D-6E8A-4147-A177-3AD203B41FA5}">
                      <a16:colId xmlns:a16="http://schemas.microsoft.com/office/drawing/2014/main" val="1028238399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</a:pPr>
                      <a:r>
                        <a:rPr lang="en-AU" sz="1100">
                          <a:effectLst/>
                          <a:latin typeface="Arial"/>
                          <a:ea typeface="Calibri"/>
                          <a:cs typeface="Arial"/>
                        </a:rPr>
                        <a:t>1.1 The following has been documented in the ADR section: (select </a:t>
                      </a:r>
                      <a:r>
                        <a:rPr lang="en-AU" sz="1100" b="1">
                          <a:effectLst/>
                          <a:latin typeface="Arial"/>
                          <a:ea typeface="Calibri"/>
                          <a:cs typeface="Arial"/>
                        </a:rPr>
                        <a:t>one </a:t>
                      </a:r>
                      <a:r>
                        <a:rPr lang="en-AU" sz="1100">
                          <a:effectLst/>
                          <a:latin typeface="Arial"/>
                          <a:ea typeface="Calibri"/>
                          <a:cs typeface="Arial"/>
                        </a:rPr>
                        <a:t>option only)</a:t>
                      </a:r>
                      <a:endParaRPr lang="en-AU" sz="1200"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"/>
                      </a:pP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Details of any medicine (or other) allergies or ADR(s) (</a:t>
                      </a:r>
                      <a:r>
                        <a:rPr lang="en-AU" sz="11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 to question 2.2</a:t>
                      </a: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"/>
                      </a:pP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“Nil known” or “unknown” box marked</a:t>
                      </a:r>
                      <a:r>
                        <a:rPr lang="en-AU" sz="11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(go to question 2.4)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850"/>
                        </a:spcAft>
                        <a:buFont typeface="Wingdings" panose="05000000000000000000" pitchFamily="2" charset="2"/>
                        <a:buChar char=""/>
                      </a:pP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None of the above apply </a:t>
                      </a:r>
                      <a:r>
                        <a:rPr lang="en-AU" sz="1100" i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(go to section 3)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239577"/>
                  </a:ext>
                </a:extLst>
              </a:tr>
              <a:tr h="427382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</a:pPr>
                      <a:endParaRPr lang="en-AU" sz="600"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 lvl="0"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  <a:latin typeface="Arial"/>
                          <a:ea typeface="Calibri"/>
                          <a:cs typeface="Arial"/>
                        </a:rPr>
                        <a:t>1.2 If ADR has been identified for the patient, has the medicine (or other) section and reaction type been documented on ALL active charts</a:t>
                      </a:r>
                      <a:endParaRPr lang="en-AU" sz="1200"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850"/>
                        </a:spcAft>
                      </a:pPr>
                      <a:r>
                        <a:rPr lang="en-AU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 / N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127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</a:pPr>
                      <a:endParaRPr lang="en-AU" sz="600"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 lvl="0"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  <a:latin typeface="Arial"/>
                          <a:ea typeface="Calibri"/>
                          <a:cs typeface="Arial"/>
                        </a:rPr>
                        <a:t>1.3 If ADR has been identified for the patient, has an “Adverse Drug Reaction” sticker been affixed to the ADR box on ALL active charts</a:t>
                      </a:r>
                      <a:endParaRPr lang="en-AU" sz="1200"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850"/>
                        </a:spcAft>
                      </a:pPr>
                      <a:r>
                        <a:rPr lang="en-AU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 / N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525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</a:pPr>
                      <a:endParaRPr lang="en-AU" sz="600"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 lvl="0"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  <a:latin typeface="Arial"/>
                          <a:ea typeface="Calibri"/>
                          <a:cs typeface="Arial"/>
                        </a:rPr>
                        <a:t>1.4 The ADR documentation includes signature, name and date on ALL active charts</a:t>
                      </a:r>
                      <a:endParaRPr lang="en-AU" sz="1200"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850"/>
                        </a:spcAft>
                      </a:pPr>
                      <a:r>
                        <a:rPr lang="en-AU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 / N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3898675"/>
                  </a:ext>
                </a:extLst>
              </a:tr>
              <a:tr h="179705">
                <a:tc gridSpan="2"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</a:pPr>
                      <a:r>
                        <a:rPr lang="en-A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Additional comments</a:t>
                      </a:r>
                      <a:endParaRPr lang="en-A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850"/>
                        </a:spcAft>
                      </a:pPr>
                      <a:endParaRPr lang="en-AU" sz="1200" dirty="0"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978006"/>
                  </a:ext>
                </a:extLst>
              </a:tr>
            </a:tbl>
          </a:graphicData>
        </a:graphic>
      </p:graphicFrame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8410E44B-F751-0DA3-E967-C5E1595BBA40}"/>
              </a:ext>
            </a:extLst>
          </p:cNvPr>
          <p:cNvSpPr/>
          <p:nvPr/>
        </p:nvSpPr>
        <p:spPr>
          <a:xfrm>
            <a:off x="7164822" y="5108123"/>
            <a:ext cx="288032" cy="273357"/>
          </a:xfrm>
          <a:prstGeom prst="flowChartConnector">
            <a:avLst/>
          </a:prstGeom>
          <a:noFill/>
          <a:ln w="38100">
            <a:solidFill>
              <a:srgbClr val="005B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4028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4DFF1-95EA-4CDE-0A50-160CD436B2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"/>
            <a:ext cx="7632700" cy="111125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AU" sz="3500">
                <a:solidFill>
                  <a:srgbClr val="005B38"/>
                </a:solidFill>
              </a:rPr>
              <a:t>VTE Risk Assessment and </a:t>
            </a:r>
            <a:br>
              <a:rPr lang="en-AU" sz="3500">
                <a:solidFill>
                  <a:srgbClr val="005B38"/>
                </a:solidFill>
              </a:rPr>
            </a:br>
            <a:r>
              <a:rPr lang="en-AU" sz="3500">
                <a:solidFill>
                  <a:srgbClr val="005B38"/>
                </a:solidFill>
              </a:rPr>
              <a:t>VTE Prophylaxis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D3367-50A4-935E-DB56-B3E9F1E1A7F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460500"/>
            <a:ext cx="7632700" cy="7667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AU" sz="1700"/>
              <a:t>Note: The following section has been adjusted accordingly to align with both WA HMC and WA Anticoagulation Medication Chart (WA AMC)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62A63-C893-CF43-C047-EF1F8ADE9E3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fld id="{1F8F8F17-669E-4508-8238-16CB05834727}" type="slidenum">
              <a:rPr lang="en-AU" smtClean="0"/>
              <a:pPr>
                <a:spcAft>
                  <a:spcPts val="600"/>
                </a:spcAft>
              </a:pPr>
              <a:t>18</a:t>
            </a:fld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A70961-0C1F-C228-C49E-40363CEE10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4" b="2056"/>
          <a:stretch>
            <a:fillRect/>
          </a:stretch>
        </p:blipFill>
        <p:spPr>
          <a:xfrm>
            <a:off x="466725" y="2362200"/>
            <a:ext cx="7939604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55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3A05D-CEA4-110C-E816-73D20C0C04B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785225" cy="1143000"/>
          </a:xfrm>
        </p:spPr>
        <p:txBody>
          <a:bodyPr>
            <a:normAutofit/>
          </a:bodyPr>
          <a:lstStyle/>
          <a:p>
            <a:r>
              <a:rPr lang="en-AU">
                <a:solidFill>
                  <a:srgbClr val="005B38"/>
                </a:solidFill>
              </a:rPr>
              <a:t>VTE risk assessment and prophylaxis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296C9-3EB9-FB77-09C6-898B58E51D9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46263"/>
            <a:ext cx="8785225" cy="344646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AU" sz="2000" b="1">
                <a:solidFill>
                  <a:srgbClr val="005B38"/>
                </a:solidFill>
              </a:rPr>
              <a:t>2.1 The following has been documented in the VTE risk assessment section (select ALL that apply)</a:t>
            </a:r>
          </a:p>
          <a:p>
            <a:pPr>
              <a:buFontTx/>
              <a:buChar char="-"/>
            </a:pPr>
            <a:r>
              <a:rPr lang="en-AU" sz="2000"/>
              <a:t>Refer to Pharmacological Prophylaxis section:</a:t>
            </a:r>
            <a:endParaRPr lang="en-AU" sz="2000">
              <a:cs typeface="Arial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000"/>
              <a:t>If “Indicated” box is marked select this option.</a:t>
            </a:r>
            <a:endParaRPr lang="en-AU" sz="2000">
              <a:cs typeface="Arial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000"/>
              <a:t>If “Not indicated” or “Contraindicated” box is marked select this option.</a:t>
            </a:r>
            <a:endParaRPr lang="en-AU" sz="2000">
              <a:cs typeface="Arial"/>
            </a:endParaRPr>
          </a:p>
          <a:p>
            <a:pPr>
              <a:buFontTx/>
              <a:buChar char="-"/>
            </a:pPr>
            <a:r>
              <a:rPr lang="en-AU" sz="2000"/>
              <a:t>If prescriber has signed and dated the VTE risk assessment box, select “signature and date documented”.</a:t>
            </a:r>
            <a:endParaRPr lang="en-AU" sz="2000">
              <a:cs typeface="Arial"/>
            </a:endParaRPr>
          </a:p>
          <a:p>
            <a:pPr>
              <a:buFont typeface="Arial"/>
              <a:buChar char="•"/>
            </a:pPr>
            <a:r>
              <a:rPr lang="en-AU" sz="2000"/>
              <a:t>VTE risk assessment must be completed on at least ONE active WA HMC.  If not, select "None of the above apply".</a:t>
            </a:r>
            <a:endParaRPr lang="en-AU"/>
          </a:p>
          <a:p>
            <a:endParaRPr lang="en-AU" sz="2000"/>
          </a:p>
          <a:p>
            <a:pPr marL="0" indent="0">
              <a:buNone/>
            </a:pPr>
            <a:endParaRPr lang="en-AU" sz="2000" b="1">
              <a:solidFill>
                <a:srgbClr val="005B38"/>
              </a:solidFill>
            </a:endParaRPr>
          </a:p>
          <a:p>
            <a:pPr>
              <a:buFontTx/>
              <a:buChar char="-"/>
            </a:pPr>
            <a:endParaRPr lang="en-AU" sz="2000"/>
          </a:p>
          <a:p>
            <a:pPr marL="0" indent="0">
              <a:buNone/>
            </a:pPr>
            <a:endParaRPr lang="en-AU" sz="2000"/>
          </a:p>
          <a:p>
            <a:endParaRPr lang="en-AU" sz="2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46CCE4-EE76-D0CB-F127-C5A549A2170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19</a:t>
            </a:fld>
            <a:endParaRPr lang="en-AU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62442D6-45A5-FB50-A1D2-3BA0098ED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657" y="5062046"/>
            <a:ext cx="6218686" cy="115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BCF403CC-042E-B1D4-F2D5-0FFCA9693F6B}"/>
              </a:ext>
            </a:extLst>
          </p:cNvPr>
          <p:cNvSpPr/>
          <p:nvPr/>
        </p:nvSpPr>
        <p:spPr>
          <a:xfrm>
            <a:off x="1462657" y="5476655"/>
            <a:ext cx="1276794" cy="276904"/>
          </a:xfrm>
          <a:prstGeom prst="ellipse">
            <a:avLst/>
          </a:prstGeom>
          <a:noFill/>
          <a:ln w="28575">
            <a:solidFill>
              <a:srgbClr val="005B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9580CB0-7870-A12D-F8F3-1BB5F59B28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281710"/>
              </p:ext>
            </p:extLst>
          </p:nvPr>
        </p:nvGraphicFramePr>
        <p:xfrm>
          <a:off x="1163131" y="993418"/>
          <a:ext cx="7272808" cy="760762"/>
        </p:xfrm>
        <a:graphic>
          <a:graphicData uri="http://schemas.openxmlformats.org/drawingml/2006/table">
            <a:tbl>
              <a:tblPr firstRow="1" firstCol="1" bandRow="1"/>
              <a:tblGrid>
                <a:gridCol w="3744416">
                  <a:extLst>
                    <a:ext uri="{9D8B030D-6E8A-4147-A177-3AD203B41FA5}">
                      <a16:colId xmlns:a16="http://schemas.microsoft.com/office/drawing/2014/main" val="207456474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2958281034"/>
                    </a:ext>
                  </a:extLst>
                </a:gridCol>
              </a:tblGrid>
              <a:tr h="312896">
                <a:tc gridSpan="2"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</a:pPr>
                      <a:r>
                        <a:rPr lang="en-AU" sz="1100">
                          <a:effectLst/>
                          <a:latin typeface="Arial"/>
                          <a:ea typeface="Calibri"/>
                          <a:cs typeface="Arial"/>
                        </a:rPr>
                        <a:t>2.1 The following has been documented in the VTE risk assessment section: (select </a:t>
                      </a:r>
                      <a:r>
                        <a:rPr lang="en-AU" sz="1100" b="1">
                          <a:effectLst/>
                          <a:latin typeface="Arial"/>
                          <a:ea typeface="Calibri"/>
                          <a:cs typeface="Arial"/>
                        </a:rPr>
                        <a:t>ALL</a:t>
                      </a:r>
                      <a:r>
                        <a:rPr lang="en-AU" sz="1100">
                          <a:effectLst/>
                          <a:latin typeface="Arial"/>
                          <a:ea typeface="Calibri"/>
                          <a:cs typeface="Arial"/>
                        </a:rPr>
                        <a:t> that apply)</a:t>
                      </a:r>
                      <a:endParaRPr lang="en-AU" sz="1200"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343199"/>
                  </a:ext>
                </a:extLst>
              </a:tr>
              <a:tr h="447866">
                <a:tc>
                  <a:txBody>
                    <a:bodyPr/>
                    <a:lstStyle/>
                    <a:p>
                      <a:pPr marL="342900" lvl="0" indent="-342900">
                        <a:buFont typeface="Wingdings" panose="05000000000000000000" pitchFamily="2" charset="2"/>
                        <a:buChar char=""/>
                      </a:pP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“Indicated” box marked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"/>
                      </a:pP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“Not Indicated” or “Contraindicated” box marked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Wingdings" panose="05000000000000000000" pitchFamily="2" charset="2"/>
                        <a:buChar char=""/>
                      </a:pP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Signature and date documented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850"/>
                        </a:spcAft>
                        <a:buFont typeface="Wingdings" panose="05000000000000000000" pitchFamily="2" charset="2"/>
                        <a:buChar char=""/>
                      </a:pP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None of the above apply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8214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5807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6E0A2-DE80-25A2-BDDA-E8B08ED9F7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AU" sz="4000">
                <a:solidFill>
                  <a:srgbClr val="005B38"/>
                </a:solidFill>
              </a:rPr>
              <a:t>VTE Prophylaxis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B483C-ABDC-8764-9C7C-E3928D8B0E0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7388" y="1600200"/>
            <a:ext cx="8456612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AU" b="1">
                <a:solidFill>
                  <a:srgbClr val="005B38"/>
                </a:solidFill>
              </a:rPr>
              <a:t>2.2 VTE prophylaxis prescribed</a:t>
            </a:r>
          </a:p>
          <a:p>
            <a:pPr marL="0" indent="0">
              <a:buNone/>
            </a:pPr>
            <a:r>
              <a:rPr lang="en-AU" sz="2800"/>
              <a:t>Check whether the patient has been prescribed VTE prophylaxis</a:t>
            </a:r>
          </a:p>
          <a:p>
            <a:pPr>
              <a:buFontTx/>
              <a:buChar char="-"/>
            </a:pPr>
            <a:r>
              <a:rPr lang="en-AU" sz="2800"/>
              <a:t>Select </a:t>
            </a:r>
            <a:r>
              <a:rPr lang="en-AU" sz="2800" b="1"/>
              <a:t>YES </a:t>
            </a:r>
            <a:r>
              <a:rPr lang="en-AU" sz="2800"/>
              <a:t>if </a:t>
            </a:r>
            <a:r>
              <a:rPr lang="en-AU" sz="2800" u="sng"/>
              <a:t>pharmacological</a:t>
            </a:r>
            <a:r>
              <a:rPr lang="en-AU" sz="2800"/>
              <a:t> VTE prophylaxis has been prescribed</a:t>
            </a:r>
          </a:p>
          <a:p>
            <a:pPr>
              <a:buFontTx/>
              <a:buChar char="-"/>
            </a:pPr>
            <a:r>
              <a:rPr lang="en-AU" sz="2800"/>
              <a:t>Select </a:t>
            </a:r>
            <a:r>
              <a:rPr lang="en-AU" sz="2800" b="1"/>
              <a:t>NO</a:t>
            </a:r>
            <a:r>
              <a:rPr lang="en-AU" sz="2800"/>
              <a:t> if no </a:t>
            </a:r>
            <a:r>
              <a:rPr lang="en-AU" sz="2800" u="sng"/>
              <a:t>pharmacological</a:t>
            </a:r>
            <a:r>
              <a:rPr lang="en-AU" sz="2800"/>
              <a:t> VTE prophylaxis has been prescribed.  </a:t>
            </a:r>
          </a:p>
          <a:p>
            <a:pPr marL="0" indent="0">
              <a:buNone/>
            </a:pPr>
            <a:r>
              <a:rPr lang="en-AU" sz="2800"/>
              <a:t>   You will be directed to question 3.4</a:t>
            </a:r>
          </a:p>
          <a:p>
            <a:pPr marL="0" indent="0">
              <a:buNone/>
            </a:pPr>
            <a:r>
              <a:rPr lang="en-AU" sz="2000">
                <a:solidFill>
                  <a:srgbClr val="005B38"/>
                </a:solidFill>
              </a:rPr>
              <a:t>*WA public hospitals will only be considering pharmacological VTE prophylaxis (and not mechanical)</a:t>
            </a:r>
          </a:p>
          <a:p>
            <a:pPr marL="0" indent="0">
              <a:buNone/>
            </a:pPr>
            <a:endParaRPr lang="en-AU" sz="2000">
              <a:solidFill>
                <a:srgbClr val="005B38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271A3-E9C5-A69D-DA2E-F4B3053D477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10785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3505421-C666-F64E-D742-0844534251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5946"/>
          <a:stretch/>
        </p:blipFill>
        <p:spPr>
          <a:xfrm>
            <a:off x="3466682" y="3291246"/>
            <a:ext cx="3442903" cy="14401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3799C-550F-B1C3-CA0E-204C0934F4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265113"/>
            <a:ext cx="8229600" cy="1143001"/>
          </a:xfrm>
        </p:spPr>
        <p:txBody>
          <a:bodyPr>
            <a:normAutofit/>
          </a:bodyPr>
          <a:lstStyle/>
          <a:p>
            <a:r>
              <a:rPr lang="en-AU" sz="4000">
                <a:solidFill>
                  <a:srgbClr val="005B38"/>
                </a:solidFill>
              </a:rPr>
              <a:t>VTE Prophylaxis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4E635-1CBA-AF9D-EA53-1BF6BA1D309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657351"/>
            <a:ext cx="8229600" cy="454155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AU" sz="2200" b="1" dirty="0">
                <a:solidFill>
                  <a:srgbClr val="005B38"/>
                </a:solidFill>
              </a:rPr>
              <a:t>2.3 Section in which VTE prophylaxis prescribed:</a:t>
            </a:r>
          </a:p>
          <a:p>
            <a:pPr marL="0" indent="0">
              <a:buNone/>
            </a:pPr>
            <a:r>
              <a:rPr lang="en-AU" sz="2200" dirty="0"/>
              <a:t>Select only ONE option as to where the VTE prophylaxis has been prescribed.</a:t>
            </a:r>
          </a:p>
          <a:p>
            <a:r>
              <a:rPr lang="en-AU" sz="2200" dirty="0"/>
              <a:t>Refer to the “VTE prophylaxis order section” of the WA Anticoagulation Medication Chart. Select “VTE prophylaxis order section” if a pharmacological VTE agent has been prescribed here. </a:t>
            </a:r>
          </a:p>
          <a:p>
            <a:endParaRPr lang="en-AU" sz="2200" dirty="0"/>
          </a:p>
          <a:p>
            <a:endParaRPr lang="en-AU" sz="2200" dirty="0"/>
          </a:p>
          <a:p>
            <a:endParaRPr lang="en-AU" sz="2200" dirty="0"/>
          </a:p>
          <a:p>
            <a:endParaRPr lang="en-AU" sz="2200" dirty="0"/>
          </a:p>
          <a:p>
            <a:endParaRPr lang="en-AU" sz="2200" dirty="0"/>
          </a:p>
          <a:p>
            <a:r>
              <a:rPr lang="en-AU" sz="2200" dirty="0"/>
              <a:t>Refer to the “regular medicines order section” of the WA HMC. Select “regular medicines order section” if a pharmacological VTE agent has been prescribed here. </a:t>
            </a:r>
          </a:p>
          <a:p>
            <a:r>
              <a:rPr lang="en-AU" sz="2200" dirty="0"/>
              <a:t>If prophylaxis is prescribed elsewhere select “Other” and then specify location</a:t>
            </a:r>
          </a:p>
          <a:p>
            <a:endParaRPr lang="en-AU" sz="2800" dirty="0"/>
          </a:p>
          <a:p>
            <a:endParaRPr lang="en-AU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7B4B0-79E8-08FC-8F54-1EC61B4815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21</a:t>
            </a:fld>
            <a:endParaRPr lang="en-A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BBD44A-993E-8F51-6C81-9A2E0A1CB706}"/>
              </a:ext>
            </a:extLst>
          </p:cNvPr>
          <p:cNvSpPr/>
          <p:nvPr/>
        </p:nvSpPr>
        <p:spPr>
          <a:xfrm>
            <a:off x="3524436" y="4335251"/>
            <a:ext cx="1800200" cy="201415"/>
          </a:xfrm>
          <a:prstGeom prst="rect">
            <a:avLst/>
          </a:prstGeom>
          <a:noFill/>
          <a:ln w="57150">
            <a:solidFill>
              <a:srgbClr val="005B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21A0311-F415-5D4C-B62E-49A73A1CA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751537"/>
              </p:ext>
            </p:extLst>
          </p:nvPr>
        </p:nvGraphicFramePr>
        <p:xfrm>
          <a:off x="1692318" y="659098"/>
          <a:ext cx="6729730" cy="952500"/>
        </p:xfrm>
        <a:graphic>
          <a:graphicData uri="http://schemas.openxmlformats.org/drawingml/2006/table">
            <a:tbl>
              <a:tblPr firstRow="1" firstCol="1" bandRow="1"/>
              <a:tblGrid>
                <a:gridCol w="6729730">
                  <a:extLst>
                    <a:ext uri="{9D8B030D-6E8A-4147-A177-3AD203B41FA5}">
                      <a16:colId xmlns:a16="http://schemas.microsoft.com/office/drawing/2014/main" val="33724883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</a:pPr>
                      <a:r>
                        <a:rPr lang="en-AU" sz="1100" dirty="0">
                          <a:effectLst/>
                          <a:latin typeface="Arial"/>
                          <a:ea typeface="Calibri"/>
                          <a:cs typeface="Arial"/>
                        </a:rPr>
                        <a:t>2.3 Section in which VTE prophylaxis was prescribed:</a:t>
                      </a:r>
                      <a:endParaRPr lang="en-A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"/>
                      </a:pPr>
                      <a:r>
                        <a:rPr lang="en-A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VTE prophylaxis order section only (WA Anticoagulation Chart)</a:t>
                      </a:r>
                      <a:endParaRPr lang="en-A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"/>
                      </a:pPr>
                      <a:r>
                        <a:rPr lang="en-A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regular medicines order section only (WA Hospital Medication Chart)</a:t>
                      </a:r>
                      <a:endParaRPr lang="en-A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lvl="0" indent="-342900" defTabSz="756000">
                        <a:spcAft>
                          <a:spcPts val="0"/>
                        </a:spcAft>
                        <a:buFont typeface="Wingdings" panose="05000000000000000000" pitchFamily="2" charset="2"/>
                        <a:buChar char=""/>
                      </a:pPr>
                      <a:r>
                        <a:rPr lang="en-A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Both the VTE prophylaxis and regular medicines sections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"/>
                      </a:pPr>
                      <a:r>
                        <a:rPr lang="en-AU" sz="1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Other</a:t>
                      </a:r>
                      <a:endParaRPr lang="en-A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5255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9442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3799C-550F-B1C3-CA0E-204C0934F4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2863"/>
            <a:ext cx="8229600" cy="1143001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rgbClr val="005B38"/>
                </a:solidFill>
              </a:rPr>
              <a:t>VTE Prophylaxis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4E635-1CBA-AF9D-EA53-1BF6BA1D309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3074988"/>
            <a:ext cx="8229600" cy="3319462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AU" b="1" dirty="0">
                <a:solidFill>
                  <a:srgbClr val="005B38"/>
                </a:solidFill>
              </a:rPr>
              <a:t>2.4 Where has the VTE Risk Assessment been documented?</a:t>
            </a:r>
          </a:p>
          <a:p>
            <a:r>
              <a:rPr lang="en-AU" sz="2800" dirty="0"/>
              <a:t>Select only ONE option as to where the VTE Risk Assessment has been documented.</a:t>
            </a:r>
          </a:p>
          <a:p>
            <a:r>
              <a:rPr lang="en-AU" sz="2800" dirty="0"/>
              <a:t>If this is documented elsewhere than the WA HMC, select ‘Other’ option and you will be prompted to specify where this is documented in Q2.5.</a:t>
            </a:r>
          </a:p>
          <a:p>
            <a:r>
              <a:rPr lang="en-AU" sz="2800" dirty="0"/>
              <a:t>If there is no VTE Risk Assessment documented, select ‘No documentation of VTE Risk Assessment’.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7B4B0-79E8-08FC-8F54-1EC61B4815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22</a:t>
            </a:fld>
            <a:endParaRPr lang="en-AU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64F5BAD-28C0-04DE-2036-6075B846A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403364"/>
              </p:ext>
            </p:extLst>
          </p:nvPr>
        </p:nvGraphicFramePr>
        <p:xfrm>
          <a:off x="1060329" y="1302892"/>
          <a:ext cx="6729730" cy="1539240"/>
        </p:xfrm>
        <a:graphic>
          <a:graphicData uri="http://schemas.openxmlformats.org/drawingml/2006/table">
            <a:tbl>
              <a:tblPr firstRow="1" firstCol="1" bandRow="1"/>
              <a:tblGrid>
                <a:gridCol w="6729730">
                  <a:extLst>
                    <a:ext uri="{9D8B030D-6E8A-4147-A177-3AD203B41FA5}">
                      <a16:colId xmlns:a16="http://schemas.microsoft.com/office/drawing/2014/main" val="1925921339"/>
                    </a:ext>
                  </a:extLst>
                </a:gridCol>
              </a:tblGrid>
              <a:tr h="854765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</a:pPr>
                      <a:r>
                        <a:rPr lang="en-AU" sz="1400">
                          <a:effectLst/>
                          <a:latin typeface="Arial"/>
                          <a:ea typeface="Calibri"/>
                          <a:cs typeface="Arial"/>
                        </a:rPr>
                        <a:t>2.4 Where has the VTE Risk Assessment been documented?</a:t>
                      </a:r>
                      <a:endParaRPr lang="en-AU" sz="1600"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"/>
                      </a:pPr>
                      <a:r>
                        <a:rPr lang="en-A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 HMC</a:t>
                      </a:r>
                      <a:endParaRPr lang="en-A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"/>
                      </a:pPr>
                      <a:r>
                        <a:rPr lang="en-AU" sz="1400">
                          <a:effectLst/>
                          <a:latin typeface="Arial"/>
                          <a:ea typeface="Calibri"/>
                          <a:cs typeface="Arial"/>
                        </a:rPr>
                        <a:t>Other </a:t>
                      </a:r>
                      <a:r>
                        <a:rPr lang="en-AU" sz="1400" i="1">
                          <a:effectLst/>
                          <a:latin typeface="Arial"/>
                          <a:ea typeface="Calibri"/>
                          <a:cs typeface="Arial"/>
                        </a:rPr>
                        <a:t>(go to question 2.5)</a:t>
                      </a:r>
                    </a:p>
                    <a:p>
                      <a:pPr marL="342900" lvl="0" indent="-342900">
                        <a:spcAft>
                          <a:spcPts val="850"/>
                        </a:spcAft>
                        <a:buFont typeface="Wingdings" panose="05000000000000000000" pitchFamily="2" charset="2"/>
                        <a:buChar char=""/>
                      </a:pPr>
                      <a:r>
                        <a:rPr lang="en-AU" sz="1400" i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documentation of VTE Risk Assessment</a:t>
                      </a:r>
                      <a:endParaRPr lang="en-AU" sz="1600" i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042118"/>
                  </a:ext>
                </a:extLst>
              </a:tr>
              <a:tr h="383555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</a:pPr>
                      <a:r>
                        <a:rPr lang="en-AU" sz="1400" dirty="0">
                          <a:effectLst/>
                          <a:latin typeface="Arial"/>
                          <a:ea typeface="Calibri"/>
                          <a:cs typeface="Arial"/>
                        </a:rPr>
                        <a:t>2.5 If ‘Other’ in Q 2.4, please specify where VTE Risk Assessment is documented. </a:t>
                      </a:r>
                      <a:endParaRPr lang="en-AU" sz="1000" dirty="0"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>
                        <a:spcAft>
                          <a:spcPts val="850"/>
                        </a:spcAft>
                      </a:pPr>
                      <a:endParaRPr lang="en-A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1151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8170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8440A-9113-E1ED-B5B8-A710E8065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9245-8497-E86C-4872-534002FF658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2863"/>
            <a:ext cx="8229600" cy="1143001"/>
          </a:xfrm>
        </p:spPr>
        <p:txBody>
          <a:bodyPr>
            <a:normAutofit/>
          </a:bodyPr>
          <a:lstStyle/>
          <a:p>
            <a:r>
              <a:rPr lang="en-AU" sz="4000">
                <a:solidFill>
                  <a:srgbClr val="005B38"/>
                </a:solidFill>
              </a:rPr>
              <a:t>VTE Prophylaxis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49CBC-3D52-1EE9-CBE8-6515EACE069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4800" y="823913"/>
            <a:ext cx="8839200" cy="56181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AU" b="1" dirty="0">
                <a:solidFill>
                  <a:srgbClr val="005B38"/>
                </a:solidFill>
              </a:rPr>
              <a:t>Digital Medical Record (DMR) - Advice</a:t>
            </a:r>
          </a:p>
          <a:p>
            <a:r>
              <a:rPr lang="en-AU" sz="2400" dirty="0"/>
              <a:t>This process is only for sites where local policies, procedures and/or guidelines refer clinicians to document VTE Risk Assessment elsewhere than the recommendation documentation on the WA HMC</a:t>
            </a:r>
          </a:p>
          <a:p>
            <a:endParaRPr lang="en-AU" sz="2400" dirty="0"/>
          </a:p>
          <a:p>
            <a:r>
              <a:rPr lang="en-AU" sz="2400" dirty="0"/>
              <a:t>Potential way to search for VTE Risk Assessment in the DMR</a:t>
            </a:r>
          </a:p>
          <a:p>
            <a:pPr lvl="1"/>
            <a:r>
              <a:rPr lang="en-AU" sz="1900" dirty="0"/>
              <a:t>Refer to the </a:t>
            </a:r>
            <a:r>
              <a:rPr lang="en-AU" sz="1900" dirty="0" err="1"/>
              <a:t>eform</a:t>
            </a:r>
            <a:r>
              <a:rPr lang="en-AU" sz="1900" dirty="0"/>
              <a:t> where the VTE Risk Assessment is documented with in the DMR </a:t>
            </a:r>
            <a:endParaRPr lang="en-AU" sz="2200" dirty="0"/>
          </a:p>
          <a:p>
            <a:pPr lvl="1"/>
            <a:r>
              <a:rPr lang="en-AU" sz="1900" dirty="0"/>
              <a:t>If the audit date is close to patient’s admission – review the medical progress notes corresponding to the date of admission or possibly the day after</a:t>
            </a:r>
            <a:endParaRPr lang="en-AU" sz="2200" dirty="0"/>
          </a:p>
          <a:p>
            <a:pPr lvl="1"/>
            <a:r>
              <a:rPr lang="en-AU" sz="1900" dirty="0"/>
              <a:t>If VTE prophylaxis has been prescribed – review the medical progress note entries in DMR on the date of prescription</a:t>
            </a:r>
            <a:endParaRPr lang="en-AU" sz="2800" dirty="0"/>
          </a:p>
          <a:p>
            <a:endParaRPr lang="en-AU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AD168-64DD-5551-7CE4-6ECE457BB6D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8F8F17-669E-4508-8238-16CB05834727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AU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3699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A4783-F440-D6C7-6094-BDBECA856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714F1-F053-7B2E-3AE7-7778E2DA32B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42863"/>
            <a:ext cx="8229600" cy="1143001"/>
          </a:xfrm>
        </p:spPr>
        <p:txBody>
          <a:bodyPr>
            <a:normAutofit/>
          </a:bodyPr>
          <a:lstStyle/>
          <a:p>
            <a:r>
              <a:rPr lang="en-AU" sz="4000">
                <a:solidFill>
                  <a:srgbClr val="005B38"/>
                </a:solidFill>
              </a:rPr>
              <a:t>VTE Prophylaxis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835DC-9F19-F0ED-3EC5-F81255026FB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793750"/>
            <a:ext cx="8229600" cy="56165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AU" b="1" dirty="0">
                <a:solidFill>
                  <a:srgbClr val="005B38"/>
                </a:solidFill>
              </a:rPr>
              <a:t>Digital Medical Record (DMR) – Advice (continued)</a:t>
            </a:r>
          </a:p>
          <a:p>
            <a:r>
              <a:rPr lang="en-AU" sz="2400" dirty="0"/>
              <a:t>Identifying if a VTE Risk Assessment has been documented and completed should be quick. </a:t>
            </a:r>
          </a:p>
          <a:p>
            <a:r>
              <a:rPr lang="en-AU" sz="2400" dirty="0"/>
              <a:t>Auditors should not spend more than a realistic amount of time to identify this.  If the search takes longer than a few minutes than select ‘No documentation of VTE Risk Assessment’.</a:t>
            </a:r>
          </a:p>
          <a:p>
            <a:r>
              <a:rPr lang="en-AU" sz="2400" dirty="0"/>
              <a:t>Auditors are recommended to add further detail in the additional comments section with suggested wording “DMR search. No VTE Risk Assessment found”</a:t>
            </a:r>
          </a:p>
          <a:p>
            <a:endParaRPr lang="en-AU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57088B-298C-9013-B6E1-8D12A5130D3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8F8F17-669E-4508-8238-16CB05834727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837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9545A-B199-7874-2BC9-344B7C6A980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5400"/>
            <a:ext cx="8229600" cy="1143000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</a:pPr>
            <a:r>
              <a:rPr lang="en-AU" sz="4000">
                <a:solidFill>
                  <a:srgbClr val="005B38"/>
                </a:solidFill>
              </a:rPr>
              <a:t>VTE risk assessment and </a:t>
            </a:r>
            <a:br>
              <a:rPr lang="en-AU" sz="4000">
                <a:solidFill>
                  <a:srgbClr val="005B38"/>
                </a:solidFill>
              </a:rPr>
            </a:br>
            <a:r>
              <a:rPr lang="en-AU" sz="4000">
                <a:solidFill>
                  <a:srgbClr val="005B38"/>
                </a:solidFill>
              </a:rPr>
              <a:t>VTE prophylaxis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0A98D2-EC82-9705-E794-F353FCB8619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25</a:t>
            </a:fld>
            <a:endParaRPr lang="en-AU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3127089D-9DC9-1705-E7FF-0332AEC2B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040" y="4182707"/>
            <a:ext cx="5790800" cy="106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546FC903-D460-6D92-8ABE-F5561C93B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040" y="5298926"/>
            <a:ext cx="399097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8B8862-B118-A413-D285-40F70CA8D5E9}"/>
              </a:ext>
            </a:extLst>
          </p:cNvPr>
          <p:cNvSpPr txBox="1"/>
          <p:nvPr/>
        </p:nvSpPr>
        <p:spPr>
          <a:xfrm>
            <a:off x="532420" y="1317303"/>
            <a:ext cx="351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rgbClr val="005B38"/>
                </a:solidFill>
                <a:latin typeface="Wingdings" panose="05000000000000000000" pitchFamily="2" charset="2"/>
                <a:sym typeface="Wingdings" panose="05000000000000000000" pitchFamily="2" charset="2"/>
              </a:rPr>
              <a:t></a:t>
            </a:r>
            <a:endParaRPr lang="en-AU" b="1">
              <a:solidFill>
                <a:srgbClr val="005B38"/>
              </a:solidFill>
              <a:latin typeface="Wingdings" panose="05000000000000000000" pitchFamily="2" charset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412E90-8D75-0183-6881-6CC85AC0926C}"/>
              </a:ext>
            </a:extLst>
          </p:cNvPr>
          <p:cNvSpPr txBox="1"/>
          <p:nvPr/>
        </p:nvSpPr>
        <p:spPr>
          <a:xfrm>
            <a:off x="532420" y="3244334"/>
            <a:ext cx="351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rgbClr val="005B38"/>
                </a:solidFill>
                <a:latin typeface="Wingdings" panose="05000000000000000000" pitchFamily="2" charset="2"/>
                <a:sym typeface="Wingdings" panose="05000000000000000000" pitchFamily="2" charset="2"/>
              </a:rPr>
              <a:t></a:t>
            </a:r>
            <a:endParaRPr lang="en-AU" b="1">
              <a:solidFill>
                <a:srgbClr val="005B38"/>
              </a:solidFill>
              <a:latin typeface="Wingdings" panose="05000000000000000000" pitchFamily="2" charset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DC8142-759C-9249-E448-64DE32A524ED}"/>
              </a:ext>
            </a:extLst>
          </p:cNvPr>
          <p:cNvSpPr txBox="1"/>
          <p:nvPr/>
        </p:nvSpPr>
        <p:spPr>
          <a:xfrm>
            <a:off x="4449910" y="1327463"/>
            <a:ext cx="351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rgbClr val="005B38"/>
                </a:solidFill>
                <a:latin typeface="Wingdings" panose="05000000000000000000" pitchFamily="2" charset="2"/>
                <a:sym typeface="Wingdings" panose="05000000000000000000" pitchFamily="2" charset="2"/>
              </a:rPr>
              <a:t></a:t>
            </a:r>
            <a:endParaRPr lang="en-AU" b="1">
              <a:solidFill>
                <a:srgbClr val="005B38"/>
              </a:solidFill>
              <a:latin typeface="Wingdings" panose="05000000000000000000" pitchFamily="2" charset="2"/>
            </a:endParaRP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2634C3D6-3391-CE6E-C428-E7D62EBBFC8E}"/>
              </a:ext>
            </a:extLst>
          </p:cNvPr>
          <p:cNvSpPr/>
          <p:nvPr/>
        </p:nvSpPr>
        <p:spPr>
          <a:xfrm>
            <a:off x="7308304" y="1796227"/>
            <a:ext cx="288032" cy="273357"/>
          </a:xfrm>
          <a:prstGeom prst="flowChartConnector">
            <a:avLst/>
          </a:prstGeom>
          <a:noFill/>
          <a:ln w="38100">
            <a:solidFill>
              <a:srgbClr val="005B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9867FB8-2490-F0B0-661C-26CC3315C7D8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1361797654"/>
              </p:ext>
            </p:extLst>
          </p:nvPr>
        </p:nvGraphicFramePr>
        <p:xfrm>
          <a:off x="564286" y="1115135"/>
          <a:ext cx="8015427" cy="2996305"/>
        </p:xfrm>
        <a:graphic>
          <a:graphicData uri="http://schemas.openxmlformats.org/drawingml/2006/table">
            <a:tbl>
              <a:tblPr firstRow="1" firstCol="1" bandRow="1"/>
              <a:tblGrid>
                <a:gridCol w="3910970">
                  <a:extLst>
                    <a:ext uri="{9D8B030D-6E8A-4147-A177-3AD203B41FA5}">
                      <a16:colId xmlns:a16="http://schemas.microsoft.com/office/drawing/2014/main" val="301348003"/>
                    </a:ext>
                  </a:extLst>
                </a:gridCol>
                <a:gridCol w="2130441">
                  <a:extLst>
                    <a:ext uri="{9D8B030D-6E8A-4147-A177-3AD203B41FA5}">
                      <a16:colId xmlns:a16="http://schemas.microsoft.com/office/drawing/2014/main" val="3469063515"/>
                    </a:ext>
                  </a:extLst>
                </a:gridCol>
                <a:gridCol w="1974016">
                  <a:extLst>
                    <a:ext uri="{9D8B030D-6E8A-4147-A177-3AD203B41FA5}">
                      <a16:colId xmlns:a16="http://schemas.microsoft.com/office/drawing/2014/main" val="3955082087"/>
                    </a:ext>
                  </a:extLst>
                </a:gridCol>
              </a:tblGrid>
              <a:tr h="334693">
                <a:tc gridSpan="3"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</a:pPr>
                      <a:r>
                        <a:rPr lang="en-AU" sz="1100">
                          <a:effectLst/>
                          <a:latin typeface="Arial"/>
                          <a:ea typeface="Calibri"/>
                          <a:cs typeface="Arial"/>
                        </a:rPr>
                        <a:t>2.1 The following has been documented in the VTE risk assessment section: (select </a:t>
                      </a:r>
                      <a:r>
                        <a:rPr lang="en-AU" sz="1100" b="1">
                          <a:effectLst/>
                          <a:latin typeface="Arial"/>
                          <a:ea typeface="Calibri"/>
                          <a:cs typeface="Arial"/>
                        </a:rPr>
                        <a:t>ALL</a:t>
                      </a:r>
                      <a:r>
                        <a:rPr lang="en-AU" sz="1100">
                          <a:effectLst/>
                          <a:latin typeface="Arial"/>
                          <a:ea typeface="Calibri"/>
                          <a:cs typeface="Arial"/>
                        </a:rPr>
                        <a:t> that apply)</a:t>
                      </a:r>
                      <a:endParaRPr lang="en-AU" sz="1200"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460" marR="684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91078"/>
                  </a:ext>
                </a:extLst>
              </a:tr>
              <a:tr h="417955">
                <a:tc>
                  <a:txBody>
                    <a:bodyPr/>
                    <a:lstStyle/>
                    <a:p>
                      <a:pPr marL="342900" lvl="0" indent="-342900">
                        <a:buFont typeface="Wingdings" panose="05000000000000000000" pitchFamily="2" charset="2"/>
                        <a:buChar char=""/>
                      </a:pP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“Indicated” box marked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"/>
                      </a:pP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“Not Indicated” or “Contraindicated” box marked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60" marR="684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lvl="0" indent="-342900">
                        <a:buFont typeface="Wingdings" panose="05000000000000000000" pitchFamily="2" charset="2"/>
                        <a:buChar char=""/>
                      </a:pP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Signature and date documented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850"/>
                        </a:spcAft>
                        <a:buFont typeface="Wingdings" panose="05000000000000000000" pitchFamily="2" charset="2"/>
                        <a:buChar char=""/>
                      </a:pP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None of the above apply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60" marR="6846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15336"/>
                  </a:ext>
                </a:extLst>
              </a:tr>
              <a:tr h="334693">
                <a:tc gridSpan="2"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</a:pPr>
                      <a:r>
                        <a:rPr lang="en-AU" sz="1100">
                          <a:effectLst/>
                          <a:latin typeface="Arial"/>
                          <a:ea typeface="Calibri"/>
                          <a:cs typeface="Arial"/>
                        </a:rPr>
                        <a:t>2.2 VTE prophylaxis has been prescribed </a:t>
                      </a:r>
                      <a:r>
                        <a:rPr lang="en-AU" sz="1100" i="1">
                          <a:effectLst/>
                          <a:latin typeface="Arial"/>
                          <a:ea typeface="Calibri"/>
                          <a:cs typeface="Arial"/>
                        </a:rPr>
                        <a:t>(if </a:t>
                      </a:r>
                      <a:r>
                        <a:rPr lang="en-AU" sz="1100" b="1" i="1">
                          <a:effectLst/>
                          <a:latin typeface="Arial"/>
                          <a:ea typeface="Calibri"/>
                          <a:cs typeface="Arial"/>
                        </a:rPr>
                        <a:t>N</a:t>
                      </a:r>
                      <a:r>
                        <a:rPr lang="en-AU" sz="1100" i="1">
                          <a:effectLst/>
                          <a:latin typeface="Arial"/>
                          <a:ea typeface="Calibri"/>
                          <a:cs typeface="Arial"/>
                        </a:rPr>
                        <a:t> is selected, go to question 2.4)</a:t>
                      </a:r>
                      <a:endParaRPr lang="en-AU" sz="1200">
                        <a:effectLst/>
                        <a:latin typeface="Arial"/>
                        <a:ea typeface="Calibri"/>
                        <a:cs typeface="Arial"/>
                      </a:endParaRPr>
                    </a:p>
                  </a:txBody>
                  <a:tcPr marL="68460" marR="684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850"/>
                        </a:spcAft>
                      </a:pPr>
                      <a:r>
                        <a:rPr lang="en-AU" sz="11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 / N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60" marR="684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798150"/>
                  </a:ext>
                </a:extLst>
              </a:tr>
              <a:tr h="889443">
                <a:tc gridSpan="3"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</a:pPr>
                      <a:r>
                        <a:rPr lang="en-AU" sz="1100">
                          <a:effectLst/>
                          <a:latin typeface="Arial"/>
                          <a:ea typeface="Calibri"/>
                          <a:cs typeface="Arial"/>
                        </a:rPr>
                        <a:t>2.3 Section in which VTE prophylaxis was prescribed:</a:t>
                      </a:r>
                      <a:endParaRPr lang="en-AU" sz="1200"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"/>
                      </a:pP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VTE prophylaxis order section only (WA Anticoagulation Chart)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buFont typeface="Wingdings" panose="05000000000000000000" pitchFamily="2" charset="2"/>
                        <a:buChar char=""/>
                      </a:pP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regular medicines order section only (WA Hospital Medication Chart)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850"/>
                        </a:spcAft>
                        <a:buFont typeface="Wingdings" panose="05000000000000000000" pitchFamily="2" charset="2"/>
                        <a:buChar char=""/>
                      </a:pP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Both the VTE prophylaxis and regular medicines sections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60" marR="684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661228"/>
                  </a:ext>
                </a:extLst>
              </a:tr>
              <a:tr h="616139">
                <a:tc gridSpan="3"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</a:pPr>
                      <a:r>
                        <a:rPr lang="en-AU" sz="1100">
                          <a:effectLst/>
                          <a:latin typeface="Arial"/>
                          <a:ea typeface="Calibri"/>
                          <a:cs typeface="Arial"/>
                        </a:rPr>
                        <a:t>2.4 Where has the VTE Risk Assessment been documented?</a:t>
                      </a:r>
                      <a:endParaRPr lang="en-AU" sz="1200">
                        <a:effectLst/>
                        <a:latin typeface="Arial"/>
                        <a:ea typeface="Calibri"/>
                        <a:cs typeface="Arial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"/>
                      </a:pP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 HMC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 panose="05000000000000000000" pitchFamily="2" charset="2"/>
                        <a:buChar char=""/>
                      </a:pPr>
                      <a:r>
                        <a:rPr lang="en-AU" sz="1100">
                          <a:effectLst/>
                          <a:latin typeface="Arial"/>
                          <a:ea typeface="Calibri"/>
                          <a:cs typeface="Arial"/>
                        </a:rPr>
                        <a:t>Other </a:t>
                      </a:r>
                      <a:r>
                        <a:rPr lang="en-AU" sz="1100" i="1">
                          <a:effectLst/>
                          <a:latin typeface="Arial"/>
                          <a:ea typeface="Calibri"/>
                          <a:cs typeface="Arial"/>
                        </a:rPr>
                        <a:t>(go to question 2.5)</a:t>
                      </a:r>
                    </a:p>
                    <a:p>
                      <a:pPr marL="342900" lvl="0" indent="-342900">
                        <a:spcAft>
                          <a:spcPts val="200"/>
                        </a:spcAft>
                        <a:buFont typeface="Wingdings" panose="05000000000000000000" pitchFamily="2" charset="2"/>
                        <a:buChar char=""/>
                      </a:pPr>
                      <a:r>
                        <a:rPr lang="en-AU" sz="1100" i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 documentation of VTE Risk Assessment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60" marR="684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626725"/>
                  </a:ext>
                </a:extLst>
              </a:tr>
              <a:tr h="234661">
                <a:tc gridSpan="3"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</a:pPr>
                      <a:r>
                        <a:rPr lang="en-AU" sz="1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Additional comments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460" marR="684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43855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C845EE5-8484-A27E-A233-519D16380E3B}"/>
              </a:ext>
            </a:extLst>
          </p:cNvPr>
          <p:cNvSpPr txBox="1"/>
          <p:nvPr/>
        </p:nvSpPr>
        <p:spPr>
          <a:xfrm>
            <a:off x="532420" y="2345039"/>
            <a:ext cx="351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rgbClr val="005B38"/>
                </a:solidFill>
                <a:latin typeface="Wingdings" panose="05000000000000000000" pitchFamily="2" charset="2"/>
                <a:sym typeface="Wingdings" panose="05000000000000000000" pitchFamily="2" charset="2"/>
              </a:rPr>
              <a:t></a:t>
            </a:r>
            <a:endParaRPr lang="en-AU" b="1">
              <a:solidFill>
                <a:srgbClr val="005B38"/>
              </a:solidFill>
              <a:latin typeface="Wingdings" panose="05000000000000000000" pitchFamily="2" charset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770AD5-FE1F-6D8D-A2AA-162C8BD24C44}"/>
              </a:ext>
            </a:extLst>
          </p:cNvPr>
          <p:cNvSpPr txBox="1"/>
          <p:nvPr/>
        </p:nvSpPr>
        <p:spPr>
          <a:xfrm>
            <a:off x="457200" y="4439920"/>
            <a:ext cx="1341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/>
              <a:t>WA HMC:</a:t>
            </a:r>
          </a:p>
          <a:p>
            <a:endParaRPr lang="en-AU"/>
          </a:p>
          <a:p>
            <a:endParaRPr lang="en-AU"/>
          </a:p>
          <a:p>
            <a:r>
              <a:rPr lang="en-AU"/>
              <a:t>WA AMC:</a:t>
            </a:r>
          </a:p>
        </p:txBody>
      </p:sp>
    </p:spTree>
    <p:extLst>
      <p:ext uri="{BB962C8B-B14F-4D97-AF65-F5344CB8AC3E}">
        <p14:creationId xmlns:p14="http://schemas.microsoft.com/office/powerpoint/2010/main" val="37308593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06E543F6-6DA1-EB37-0EA6-25AE8154F3A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3338"/>
            <a:ext cx="7377113" cy="10033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AU" altLang="en-US" sz="4000">
                <a:solidFill>
                  <a:srgbClr val="005B38"/>
                </a:solidFill>
              </a:rPr>
              <a:t>Medicine Orders Section 3 - 5</a:t>
            </a:r>
          </a:p>
        </p:txBody>
      </p:sp>
      <p:sp>
        <p:nvSpPr>
          <p:cNvPr id="47107" name="Content Placeholder 2">
            <a:extLst>
              <a:ext uri="{FF2B5EF4-FFF2-40B4-BE49-F238E27FC236}">
                <a16:creationId xmlns:a16="http://schemas.microsoft.com/office/drawing/2014/main" id="{8D57FBAF-2C6C-D6F1-DF58-4CA0ACE86AB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052513"/>
            <a:ext cx="9144000" cy="4135437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361950" indent="0">
              <a:buNone/>
            </a:pPr>
            <a:r>
              <a:rPr lang="en-AU" altLang="en-US" sz="2800"/>
              <a:t>Orders should be considered </a:t>
            </a:r>
            <a:r>
              <a:rPr lang="en-AU" altLang="en-US" sz="2800" u="sng"/>
              <a:t>complete and correct </a:t>
            </a:r>
            <a:r>
              <a:rPr lang="en-AU" altLang="en-US" sz="2800"/>
              <a:t>where there is no potential for misinterpretation or administration error, based on the documentation on the chart:</a:t>
            </a:r>
          </a:p>
          <a:p>
            <a:pPr marL="803275"/>
            <a:r>
              <a:rPr lang="en-AU" altLang="en-US" sz="2400"/>
              <a:t>Section 3 Regular medicine orders</a:t>
            </a:r>
          </a:p>
          <a:p>
            <a:pPr marL="803275"/>
            <a:r>
              <a:rPr lang="en-AU" altLang="en-US" sz="2400"/>
              <a:t>Section 4 PRN medicine order</a:t>
            </a:r>
          </a:p>
          <a:p>
            <a:pPr marL="803275"/>
            <a:r>
              <a:rPr lang="en-AU" altLang="en-US" sz="2400"/>
              <a:t>Section 5 Once-only, nurse initiated and phone orders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F4FDC30B-95E3-58B8-47DB-B1F61A3D318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377113" cy="1003300"/>
          </a:xfrm>
        </p:spPr>
        <p:txBody>
          <a:bodyPr>
            <a:normAutofit/>
          </a:bodyPr>
          <a:lstStyle/>
          <a:p>
            <a:r>
              <a:rPr lang="en-AU" altLang="en-US" sz="4000">
                <a:solidFill>
                  <a:srgbClr val="005B38"/>
                </a:solidFill>
              </a:rPr>
              <a:t>Medicine order section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9DED6-9D70-291C-CB1D-B361F9ADAD2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93700" y="1003300"/>
            <a:ext cx="8750300" cy="4135438"/>
          </a:xfrm>
        </p:spPr>
        <p:txBody>
          <a:bodyPr>
            <a:normAutofit fontScale="92500" lnSpcReduction="10000"/>
          </a:bodyPr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AU" b="1" dirty="0">
                <a:solidFill>
                  <a:srgbClr val="005B38"/>
                </a:solidFill>
              </a:rPr>
              <a:t>Total number of medicines orders</a:t>
            </a:r>
          </a:p>
          <a:p>
            <a:pPr>
              <a:defRPr/>
            </a:pPr>
            <a:r>
              <a:rPr lang="en-AU" dirty="0"/>
              <a:t>The following relate to questions  </a:t>
            </a:r>
          </a:p>
          <a:p>
            <a:pPr lvl="2">
              <a:defRPr/>
            </a:pPr>
            <a:r>
              <a:rPr lang="en-AU" sz="2800" dirty="0"/>
              <a:t>3.1</a:t>
            </a:r>
          </a:p>
          <a:p>
            <a:pPr lvl="2">
              <a:defRPr/>
            </a:pPr>
            <a:r>
              <a:rPr lang="en-AU" sz="2800" dirty="0"/>
              <a:t>4.1</a:t>
            </a:r>
          </a:p>
          <a:p>
            <a:pPr lvl="2">
              <a:defRPr/>
            </a:pPr>
            <a:r>
              <a:rPr lang="en-AU" sz="2800" dirty="0"/>
              <a:t>5.1</a:t>
            </a:r>
          </a:p>
          <a:p>
            <a:pPr lvl="2">
              <a:defRPr/>
            </a:pPr>
            <a:r>
              <a:rPr lang="en-AU" sz="2800" dirty="0"/>
              <a:t>5.2</a:t>
            </a:r>
          </a:p>
          <a:p>
            <a:pPr marL="914400" lvl="2" indent="0">
              <a:buNone/>
              <a:defRPr/>
            </a:pPr>
            <a:endParaRPr lang="en-AU" sz="2800" dirty="0"/>
          </a:p>
          <a:p>
            <a:pPr>
              <a:defRPr/>
            </a:pPr>
            <a:r>
              <a:rPr lang="en-AU" dirty="0"/>
              <a:t>This relates to all the medicine orders in the specified section (regular, PRN, once only etc.) </a:t>
            </a:r>
            <a:r>
              <a:rPr lang="en-AU" u="sng" dirty="0"/>
              <a:t>of all active charts.</a:t>
            </a:r>
          </a:p>
          <a:p>
            <a:pPr lvl="2">
              <a:defRPr/>
            </a:pPr>
            <a:r>
              <a:rPr lang="en-AU" sz="2800" dirty="0"/>
              <a:t>Includes only active orders</a:t>
            </a:r>
          </a:p>
          <a:p>
            <a:pPr lvl="2">
              <a:defRPr/>
            </a:pPr>
            <a:r>
              <a:rPr lang="en-AU" sz="2800" dirty="0"/>
              <a:t>Exclude any ceased orders</a:t>
            </a:r>
          </a:p>
          <a:p>
            <a:pPr>
              <a:defRPr/>
            </a:pPr>
            <a:endParaRPr lang="en-A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430C2D84-FB55-BD95-DE56-142D3B8CBE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4925"/>
            <a:ext cx="7377113" cy="1003300"/>
          </a:xfrm>
        </p:spPr>
        <p:txBody>
          <a:bodyPr>
            <a:normAutofit/>
          </a:bodyPr>
          <a:lstStyle/>
          <a:p>
            <a:r>
              <a:rPr lang="en-AU" altLang="en-US">
                <a:solidFill>
                  <a:srgbClr val="005B38"/>
                </a:solidFill>
              </a:rPr>
              <a:t>Medicine Order Section</a:t>
            </a:r>
            <a:br>
              <a:rPr lang="en-AU" altLang="en-US" sz="2800" b="1">
                <a:solidFill>
                  <a:srgbClr val="C00000"/>
                </a:solidFill>
              </a:rPr>
            </a:br>
            <a:endParaRPr lang="en-AU" altLang="en-US" sz="2800" b="1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CF7B3-AE53-67C4-CCD2-65696C36470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57263"/>
            <a:ext cx="7850188" cy="5446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eaLnBrk="1" hangingPunct="1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r>
              <a:rPr lang="en-AU" altLang="en-US" b="1">
                <a:solidFill>
                  <a:srgbClr val="005B38"/>
                </a:solidFill>
              </a:rPr>
              <a:t>Record the </a:t>
            </a:r>
            <a:r>
              <a:rPr lang="en-AU" altLang="en-US" b="1" u="sng">
                <a:solidFill>
                  <a:srgbClr val="005B38"/>
                </a:solidFill>
              </a:rPr>
              <a:t>number of orders</a:t>
            </a:r>
            <a:r>
              <a:rPr lang="en-AU" altLang="en-US" b="1">
                <a:solidFill>
                  <a:srgbClr val="005B38"/>
                </a:solidFill>
              </a:rPr>
              <a:t> in this section where the following errors are identified</a:t>
            </a:r>
            <a:endParaRPr lang="en-AU" altLang="en-US" b="1">
              <a:solidFill>
                <a:srgbClr val="005B38"/>
              </a:solidFill>
              <a:cs typeface="Arial"/>
            </a:endParaRPr>
          </a:p>
          <a:p>
            <a:pPr marL="0" indent="0" eaLnBrk="1" hangingPunct="1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endParaRPr lang="en-AU" altLang="en-US" sz="800"/>
          </a:p>
          <a:p>
            <a:pPr eaLnBrk="1" hangingPunct="1">
              <a:spcBef>
                <a:spcPct val="0"/>
              </a:spcBef>
              <a:defRPr/>
            </a:pPr>
            <a:r>
              <a:rPr lang="en-AU"/>
              <a:t>The following relate to questions : 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2400"/>
              <a:t>3.2 </a:t>
            </a:r>
            <a:endParaRPr lang="en-AU" altLang="en-US" sz="2400"/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2400"/>
              <a:t>4.2   </a:t>
            </a:r>
            <a:endParaRPr lang="en-AU" altLang="en-US" sz="2400"/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2400"/>
              <a:t>5.3    </a:t>
            </a:r>
            <a:endParaRPr lang="en-AU" altLang="en-US" sz="2400">
              <a:cs typeface="Arial"/>
            </a:endParaRPr>
          </a:p>
          <a:p>
            <a:pPr>
              <a:spcBef>
                <a:spcPct val="0"/>
              </a:spcBef>
              <a:defRPr/>
            </a:pPr>
            <a:r>
              <a:rPr lang="en-AU" altLang="en-US"/>
              <a:t>Review all the orders in the specified medicines section</a:t>
            </a:r>
            <a:endParaRPr lang="en-AU"/>
          </a:p>
          <a:p>
            <a:pPr eaLnBrk="1" hangingPunct="1">
              <a:spcBef>
                <a:spcPct val="0"/>
              </a:spcBef>
              <a:defRPr/>
            </a:pPr>
            <a:r>
              <a:rPr lang="en-AU" altLang="en-US"/>
              <a:t>Record the number of orders where the specified error was identified</a:t>
            </a:r>
            <a:endParaRPr lang="en-AU" altLang="en-US">
              <a:cs typeface="Arial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AU" altLang="en-US"/>
              <a:t>Record number of orders not the total number of errors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AU" altLang="en-US"/>
              <a:t>Put a ‘0’ in the box if there are no orders with the specified error</a:t>
            </a:r>
            <a:endParaRPr lang="en-AU" altLang="en-US"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13E334C4-E5E7-D584-E590-173F40E39D9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15888"/>
            <a:ext cx="7377113" cy="1003300"/>
          </a:xfrm>
        </p:spPr>
        <p:txBody>
          <a:bodyPr>
            <a:normAutofit fontScale="90000"/>
          </a:bodyPr>
          <a:lstStyle/>
          <a:p>
            <a:r>
              <a:rPr lang="en-AU" altLang="en-US" sz="3900">
                <a:solidFill>
                  <a:srgbClr val="005B38"/>
                </a:solidFill>
              </a:rPr>
              <a:t>Type of errors</a:t>
            </a:r>
            <a:br>
              <a:rPr lang="en-AU" altLang="en-US" sz="2800" b="1">
                <a:solidFill>
                  <a:srgbClr val="C00000"/>
                </a:solidFill>
              </a:rPr>
            </a:br>
            <a:endParaRPr lang="en-AU" altLang="en-US" sz="2800" b="1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2A799-CC90-CA96-2927-4DD07B86D86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7950" y="625475"/>
            <a:ext cx="9036050" cy="6038850"/>
          </a:xfrm>
        </p:spPr>
        <p:txBody>
          <a:bodyPr>
            <a:normAutofit fontScale="40000" lnSpcReduction="20000"/>
          </a:bodyPr>
          <a:lstStyle/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endParaRPr lang="en-AU" altLang="en-US" sz="2400" dirty="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AU" sz="5100" dirty="0"/>
              <a:t>Order not legible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defRPr/>
            </a:pPr>
            <a:endParaRPr lang="en-AU" sz="5100" dirty="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AU" sz="5100" dirty="0"/>
              <a:t>Order contains one or more error-prone abbreviations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defRPr/>
            </a:pPr>
            <a:endParaRPr lang="en-AU" sz="5100" dirty="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AU" sz="5100" dirty="0"/>
              <a:t>Not complete and correct- this only refers to incomplete or incorrect medicine orders related to the following medicine sections:</a:t>
            </a:r>
          </a:p>
          <a:p>
            <a:pPr lvl="1"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AU" sz="5100" dirty="0"/>
              <a:t>Medicine name</a:t>
            </a:r>
          </a:p>
          <a:p>
            <a:pPr lvl="1"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AU" sz="5100" dirty="0"/>
              <a:t>Route</a:t>
            </a:r>
          </a:p>
          <a:p>
            <a:pPr lvl="1"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AU" sz="5100" dirty="0"/>
              <a:t>Dose </a:t>
            </a:r>
          </a:p>
          <a:p>
            <a:pPr lvl="1"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AU" sz="5100" dirty="0"/>
              <a:t>Frequency</a:t>
            </a:r>
          </a:p>
          <a:p>
            <a:pPr marL="457200" lvl="1" indent="0" eaLnBrk="1" hangingPunct="1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en-AU" sz="5100" dirty="0"/>
              <a:t>(error prone abbreviations are a separate error type)</a:t>
            </a:r>
          </a:p>
          <a:p>
            <a:pPr lvl="1" eaLnBrk="1" hangingPunct="1">
              <a:lnSpc>
                <a:spcPct val="120000"/>
              </a:lnSpc>
              <a:spcBef>
                <a:spcPct val="0"/>
              </a:spcBef>
              <a:defRPr/>
            </a:pPr>
            <a:endParaRPr lang="en-AU" sz="5100" dirty="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AU" sz="5100" dirty="0"/>
              <a:t>Prescriber name not legible on the chart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defRPr/>
            </a:pPr>
            <a:endParaRPr lang="en-AU" sz="5100" dirty="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defRPr/>
            </a:pPr>
            <a:r>
              <a:rPr lang="en-AU" sz="5100" dirty="0"/>
              <a:t>Order not signed by prescriber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97AA34C8-AD4E-9C5D-83A8-5FEEAB99296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377113" cy="1003300"/>
          </a:xfrm>
        </p:spPr>
        <p:txBody>
          <a:bodyPr/>
          <a:lstStyle/>
          <a:p>
            <a:r>
              <a:rPr lang="en-AU" altLang="en-US" sz="4000">
                <a:solidFill>
                  <a:srgbClr val="005B38"/>
                </a:solidFill>
              </a:rPr>
              <a:t>Medicine order section</a:t>
            </a:r>
            <a:endParaRPr lang="en-AU" altLang="en-US" sz="4000"/>
          </a:p>
        </p:txBody>
      </p:sp>
      <p:sp>
        <p:nvSpPr>
          <p:cNvPr id="51203" name="Content Placeholder 2">
            <a:extLst>
              <a:ext uri="{FF2B5EF4-FFF2-40B4-BE49-F238E27FC236}">
                <a16:creationId xmlns:a16="http://schemas.microsoft.com/office/drawing/2014/main" id="{42FE10F4-9C8C-D2B5-EC68-BD38815EE26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811213"/>
            <a:ext cx="7583488" cy="5302250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ct val="0"/>
              </a:spcBef>
              <a:buNone/>
              <a:defRPr/>
            </a:pPr>
            <a:r>
              <a:rPr lang="en-AU" altLang="en-US" sz="2700" b="1">
                <a:solidFill>
                  <a:srgbClr val="005B38"/>
                </a:solidFill>
              </a:rPr>
              <a:t>Error-prone abbreviations – some examples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8F289BF-9BF8-5356-A872-764F21FC84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416729"/>
              </p:ext>
            </p:extLst>
          </p:nvPr>
        </p:nvGraphicFramePr>
        <p:xfrm>
          <a:off x="250825" y="1195779"/>
          <a:ext cx="8821737" cy="4968877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969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9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81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1129">
                <a:tc>
                  <a:txBody>
                    <a:bodyPr/>
                    <a:lstStyle/>
                    <a:p>
                      <a:r>
                        <a:rPr lang="en-AU" sz="2000" dirty="0"/>
                        <a:t>Error prone abbreviation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Intended</a:t>
                      </a:r>
                      <a:r>
                        <a:rPr lang="en-AU" sz="2000" baseline="0"/>
                        <a:t> meaning</a:t>
                      </a:r>
                      <a:endParaRPr lang="en-AU" sz="2000"/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Correct Abbreviation</a:t>
                      </a:r>
                    </a:p>
                  </a:txBody>
                  <a:tcPr marL="91442" marR="91442" marT="45726" marB="457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91">
                <a:tc>
                  <a:txBody>
                    <a:bodyPr/>
                    <a:lstStyle/>
                    <a:p>
                      <a:r>
                        <a:rPr lang="en-AU" sz="2000"/>
                        <a:t>ug, mcg or </a:t>
                      </a:r>
                      <a:r>
                        <a:rPr lang="el-GR" sz="2000" b="0"/>
                        <a:t>μ</a:t>
                      </a:r>
                      <a:r>
                        <a:rPr lang="en-AU" sz="2000" b="0"/>
                        <a:t>g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Microgram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Microgram</a:t>
                      </a:r>
                      <a:r>
                        <a:rPr lang="en-AU" sz="2000" baseline="0"/>
                        <a:t> or microg</a:t>
                      </a:r>
                      <a:endParaRPr lang="en-AU" sz="2000"/>
                    </a:p>
                  </a:txBody>
                  <a:tcPr marL="91442" marR="91442" marT="45726" marB="4572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91">
                <a:tc>
                  <a:txBody>
                    <a:bodyPr/>
                    <a:lstStyle/>
                    <a:p>
                      <a:r>
                        <a:rPr lang="en-AU" sz="2000"/>
                        <a:t>U or u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Unit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Unit(s)</a:t>
                      </a:r>
                    </a:p>
                  </a:txBody>
                  <a:tcPr marL="91442" marR="91442" marT="45726" marB="4572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91">
                <a:tc>
                  <a:txBody>
                    <a:bodyPr/>
                    <a:lstStyle/>
                    <a:p>
                      <a:r>
                        <a:rPr lang="en-AU" sz="2000"/>
                        <a:t>OD,</a:t>
                      </a:r>
                      <a:r>
                        <a:rPr lang="en-AU" sz="2000" baseline="0"/>
                        <a:t> od or d</a:t>
                      </a:r>
                      <a:endParaRPr lang="en-AU" sz="2000"/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Once daily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Daily, or specific</a:t>
                      </a:r>
                      <a:r>
                        <a:rPr lang="en-AU" sz="2000" baseline="0"/>
                        <a:t> time (e.g. mane, nocte)</a:t>
                      </a:r>
                      <a:endParaRPr lang="en-AU" sz="2000"/>
                    </a:p>
                  </a:txBody>
                  <a:tcPr marL="91442" marR="91442" marT="45726" marB="4572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91">
                <a:tc>
                  <a:txBody>
                    <a:bodyPr/>
                    <a:lstStyle/>
                    <a:p>
                      <a:r>
                        <a:rPr lang="en-AU" sz="2000"/>
                        <a:t>QD or qd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Every day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Daily, or specific time</a:t>
                      </a:r>
                      <a:r>
                        <a:rPr lang="en-AU" sz="2000" baseline="0"/>
                        <a:t> (e.g. mane, nocte)</a:t>
                      </a:r>
                      <a:endParaRPr lang="en-AU" sz="2000"/>
                    </a:p>
                  </a:txBody>
                  <a:tcPr marL="91442" marR="91442" marT="45726" marB="4572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91">
                <a:tc>
                  <a:txBody>
                    <a:bodyPr/>
                    <a:lstStyle/>
                    <a:p>
                      <a:r>
                        <a:rPr lang="en-AU" sz="2000"/>
                        <a:t>Q4H, q4h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Every 4 hours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Every 4hours, 4 hourly, 4hrly</a:t>
                      </a:r>
                    </a:p>
                  </a:txBody>
                  <a:tcPr marL="91442" marR="91442" marT="45726" marB="4572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91">
                <a:tc>
                  <a:txBody>
                    <a:bodyPr/>
                    <a:lstStyle/>
                    <a:p>
                      <a:r>
                        <a:rPr lang="en-AU" sz="2000"/>
                        <a:t>SC or S/C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Subcutaneous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Subcut or subcutaneous</a:t>
                      </a:r>
                    </a:p>
                  </a:txBody>
                  <a:tcPr marL="91442" marR="91442" marT="45726" marB="4572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91">
                <a:tc>
                  <a:txBody>
                    <a:bodyPr/>
                    <a:lstStyle/>
                    <a:p>
                      <a:r>
                        <a:rPr lang="en-AU" sz="2000"/>
                        <a:t>SL or S/L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Sublingual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Subling</a:t>
                      </a:r>
                      <a:r>
                        <a:rPr lang="en-AU" sz="2000" baseline="0"/>
                        <a:t> or sublingual</a:t>
                      </a:r>
                      <a:endParaRPr lang="en-AU" sz="2000"/>
                    </a:p>
                  </a:txBody>
                  <a:tcPr marL="91442" marR="91442" marT="45726" marB="4572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91">
                <a:tc>
                  <a:txBody>
                    <a:bodyPr/>
                    <a:lstStyle/>
                    <a:p>
                      <a:r>
                        <a:rPr lang="en-AU" sz="2000"/>
                        <a:t>.5mg 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0.5mg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0.5mg or 500microgram or 500microg</a:t>
                      </a:r>
                    </a:p>
                  </a:txBody>
                  <a:tcPr marL="91442" marR="91442" marT="45726" marB="4572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91">
                <a:tc>
                  <a:txBody>
                    <a:bodyPr/>
                    <a:lstStyle/>
                    <a:p>
                      <a:r>
                        <a:rPr lang="en-AU" sz="2000"/>
                        <a:t>5.0mg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5mg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5mg </a:t>
                      </a:r>
                    </a:p>
                  </a:txBody>
                  <a:tcPr marL="91442" marR="91442" marT="45726" marB="4572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01129">
                <a:tc>
                  <a:txBody>
                    <a:bodyPr/>
                    <a:lstStyle/>
                    <a:p>
                      <a:r>
                        <a:rPr lang="en-AU" sz="2000"/>
                        <a:t>Drug</a:t>
                      </a:r>
                      <a:r>
                        <a:rPr lang="en-AU" sz="2000" baseline="0"/>
                        <a:t> name abbreviations</a:t>
                      </a:r>
                      <a:endParaRPr lang="en-AU" sz="2000"/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/>
                        <a:t>e.g. AZT</a:t>
                      </a:r>
                      <a:r>
                        <a:rPr lang="en-AU" sz="2000" baseline="0"/>
                        <a:t> = zidovudine</a:t>
                      </a:r>
                    </a:p>
                  </a:txBody>
                  <a:tcPr marL="91442" marR="91442" marT="45726" marB="45726"/>
                </a:tc>
                <a:tc>
                  <a:txBody>
                    <a:bodyPr/>
                    <a:lstStyle/>
                    <a:p>
                      <a:r>
                        <a:rPr lang="en-AU" sz="2000" dirty="0"/>
                        <a:t>Do not use abbreviations for medicine names. </a:t>
                      </a:r>
                    </a:p>
                  </a:txBody>
                  <a:tcPr marL="91442" marR="91442" marT="45726" marB="45726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Title 1">
            <a:extLst>
              <a:ext uri="{FF2B5EF4-FFF2-40B4-BE49-F238E27FC236}">
                <a16:creationId xmlns:a16="http://schemas.microsoft.com/office/drawing/2014/main" id="{0988401B-8F6B-2290-A597-3796DB3E1F1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066088" cy="1003300"/>
          </a:xfrm>
        </p:spPr>
        <p:txBody>
          <a:bodyPr/>
          <a:lstStyle/>
          <a:p>
            <a:r>
              <a:rPr lang="en-AU" altLang="en-US" sz="4000">
                <a:solidFill>
                  <a:srgbClr val="005B38"/>
                </a:solidFill>
              </a:rPr>
              <a:t>Medicine order section</a:t>
            </a:r>
            <a:endParaRPr lang="en-AU" altLang="en-US" sz="4000" b="1"/>
          </a:p>
        </p:txBody>
      </p:sp>
      <p:sp>
        <p:nvSpPr>
          <p:cNvPr id="52228" name="Content Placeholder 2">
            <a:extLst>
              <a:ext uri="{FF2B5EF4-FFF2-40B4-BE49-F238E27FC236}">
                <a16:creationId xmlns:a16="http://schemas.microsoft.com/office/drawing/2014/main" id="{EC1A1CBF-7514-9556-EFC7-70662A863C9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836613"/>
            <a:ext cx="6769100" cy="5140325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en-AU" altLang="en-US" sz="4300" b="1" dirty="0">
                <a:solidFill>
                  <a:srgbClr val="005B38"/>
                </a:solidFill>
              </a:rPr>
              <a:t>Error-prone abbreviations (continued)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1400" dirty="0"/>
          </a:p>
          <a:p>
            <a:pPr eaLnBrk="1" hangingPunct="1"/>
            <a:endParaRPr lang="en-AU" altLang="en-US" sz="1400" i="1" dirty="0"/>
          </a:p>
          <a:p>
            <a:pPr eaLnBrk="1" hangingPunct="1"/>
            <a:endParaRPr lang="en-AU" altLang="en-US" dirty="0"/>
          </a:p>
          <a:p>
            <a:pPr eaLnBrk="1" hangingPunct="1"/>
            <a:endParaRPr lang="en-AU" altLang="en-US" dirty="0"/>
          </a:p>
          <a:p>
            <a:pPr eaLnBrk="1" hangingPunct="1"/>
            <a:endParaRPr lang="en-AU" altLang="en-US" dirty="0"/>
          </a:p>
          <a:p>
            <a:pPr eaLnBrk="1" hangingPunct="1"/>
            <a:endParaRPr lang="en-AU" altLang="en-US" dirty="0"/>
          </a:p>
          <a:p>
            <a:pPr eaLnBrk="1" hangingPunct="1"/>
            <a:endParaRPr lang="en-AU" altLang="en-US" dirty="0"/>
          </a:p>
          <a:p>
            <a:pPr eaLnBrk="1" hangingPunct="1"/>
            <a:endParaRPr lang="en-AU" altLang="en-US" dirty="0"/>
          </a:p>
          <a:p>
            <a:pPr eaLnBrk="1" hangingPunct="1"/>
            <a:endParaRPr lang="en-AU" altLang="en-US" dirty="0"/>
          </a:p>
          <a:p>
            <a:pPr eaLnBrk="1" hangingPunct="1"/>
            <a:endParaRPr lang="en-AU" altLang="en-US" dirty="0"/>
          </a:p>
          <a:p>
            <a:pPr eaLnBrk="1" hangingPunct="1"/>
            <a:endParaRPr lang="en-AU" altLang="en-US" dirty="0"/>
          </a:p>
          <a:p>
            <a:pPr eaLnBrk="1" hangingPunct="1"/>
            <a:endParaRPr lang="en-AU" altLang="en-US" dirty="0"/>
          </a:p>
          <a:p>
            <a:pPr eaLnBrk="1" hangingPunct="1"/>
            <a:endParaRPr lang="en-AU" altLang="en-US" dirty="0"/>
          </a:p>
          <a:p>
            <a:pPr eaLnBrk="1" hangingPunct="1"/>
            <a:endParaRPr lang="en-AU" altLang="en-US" dirty="0"/>
          </a:p>
          <a:p>
            <a:pPr eaLnBrk="1" hangingPunct="1"/>
            <a:r>
              <a:rPr lang="en-AU" altLang="en-US" dirty="0"/>
              <a:t>Hospitals may have their own more extensive list of error prone abbreviations</a:t>
            </a:r>
          </a:p>
          <a:p>
            <a:pPr eaLnBrk="1" hangingPunct="1"/>
            <a:endParaRPr lang="en-AU" altLang="en-US" i="1" dirty="0"/>
          </a:p>
        </p:txBody>
      </p:sp>
      <p:sp>
        <p:nvSpPr>
          <p:cNvPr id="52230" name="TextBox 4">
            <a:extLst>
              <a:ext uri="{FF2B5EF4-FFF2-40B4-BE49-F238E27FC236}">
                <a16:creationId xmlns:a16="http://schemas.microsoft.com/office/drawing/2014/main" id="{E3E53158-1524-920C-AE35-3156DA3F7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60464"/>
            <a:ext cx="583247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AU" altLang="en-US" dirty="0">
                <a:latin typeface="Arial"/>
                <a:ea typeface="ヒラギノ角ゴ Pro W3"/>
                <a:cs typeface="Arial"/>
              </a:rPr>
              <a:t>Refer to Commission’s</a:t>
            </a:r>
          </a:p>
          <a:p>
            <a:pPr>
              <a:spcBef>
                <a:spcPct val="0"/>
              </a:spcBef>
              <a:buNone/>
            </a:pPr>
            <a:r>
              <a:rPr lang="en-AU" dirty="0">
                <a:latin typeface="Arial"/>
                <a:ea typeface="ヒラギノ角ゴ Pro W3"/>
                <a:cs typeface="Arial"/>
                <a:hlinkClick r:id="rId3"/>
              </a:rPr>
              <a:t>Recommendations for safe use of medicines terminology</a:t>
            </a:r>
            <a:endParaRPr lang="en-AU" dirty="0">
              <a:ea typeface="ヒラギノ角ゴ Pro W3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359086-EBD6-4706-3E0A-BE1B4DEC8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1090" y="1228789"/>
            <a:ext cx="2292108" cy="3211292"/>
          </a:xfrm>
          <a:prstGeom prst="rect">
            <a:avLst/>
          </a:prstGeom>
        </p:spPr>
      </p:pic>
      <p:pic>
        <p:nvPicPr>
          <p:cNvPr id="3" name="Picture 2" descr="A screenshot of a medical exam&#10;&#10;AI-generated content may be incorrect.">
            <a:extLst>
              <a:ext uri="{FF2B5EF4-FFF2-40B4-BE49-F238E27FC236}">
                <a16:creationId xmlns:a16="http://schemas.microsoft.com/office/drawing/2014/main" id="{85D83DF6-2F15-5CE0-4D89-6A91FA93EC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2783" y="2935620"/>
            <a:ext cx="2352121" cy="3201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7F3455-0F04-6DA5-0A48-3114118EBA2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32</a:t>
            </a:fld>
            <a:endParaRPr lang="en-AU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161A13E-334B-A414-7940-C9FE2FDE7C3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165225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en-AU" altLang="en-US" sz="2900" b="1" dirty="0">
                <a:solidFill>
                  <a:srgbClr val="005B38"/>
                </a:solidFill>
              </a:rPr>
              <a:t>Error-prone abbreviations (continued)</a:t>
            </a:r>
          </a:p>
          <a:p>
            <a:pPr eaLnBrk="1" hangingPunct="1"/>
            <a:r>
              <a:rPr lang="en-AU" altLang="en-US" sz="3000" dirty="0"/>
              <a:t>A separate non-mandatory question immediately follows this section for sites who may wish to annotate the type of error-prone abbreviations identified during the audit.</a:t>
            </a:r>
          </a:p>
          <a:p>
            <a:pPr marL="0" indent="0" eaLnBrk="1" hangingPunct="1">
              <a:buNone/>
            </a:pPr>
            <a:endParaRPr lang="en-AU" altLang="en-US" sz="3000" dirty="0"/>
          </a:p>
          <a:p>
            <a:pPr eaLnBrk="1" hangingPunct="1"/>
            <a:r>
              <a:rPr lang="en-AU" altLang="en-US" sz="3000" dirty="0"/>
              <a:t>As this is non mandatory, sites will need to instruct auditors if they will annotate the error-prone abbreviations identified on the chart.</a:t>
            </a:r>
          </a:p>
          <a:p>
            <a:pPr marL="0" indent="0" eaLnBrk="1" hangingPunct="1">
              <a:buNone/>
            </a:pPr>
            <a:endParaRPr lang="en-AU" altLang="en-US" sz="3000" dirty="0"/>
          </a:p>
          <a:p>
            <a:pPr eaLnBrk="1" hangingPunct="1"/>
            <a:r>
              <a:rPr lang="en-AU" altLang="en-US" sz="3000" dirty="0"/>
              <a:t>This information may assist in education and quality improvement purposes.</a:t>
            </a:r>
          </a:p>
          <a:p>
            <a:pPr eaLnBrk="1" hangingPunct="1"/>
            <a:endParaRPr lang="en-AU" altLang="en-US" i="1" dirty="0"/>
          </a:p>
          <a:p>
            <a:pPr eaLnBrk="1" hangingPunct="1"/>
            <a:endParaRPr lang="en-AU" altLang="en-US" i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5037E9-9069-4598-1E1B-C1F05ACD164A}"/>
              </a:ext>
            </a:extLst>
          </p:cNvPr>
          <p:cNvSpPr txBox="1">
            <a:spLocks/>
          </p:cNvSpPr>
          <p:nvPr/>
        </p:nvSpPr>
        <p:spPr>
          <a:xfrm>
            <a:off x="250825" y="0"/>
            <a:ext cx="7377113" cy="10033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altLang="en-US" sz="4000">
                <a:solidFill>
                  <a:srgbClr val="005B38"/>
                </a:solidFill>
              </a:rPr>
              <a:t>Medicine order section</a:t>
            </a:r>
            <a:endParaRPr lang="en-AU" altLang="en-US" sz="4000"/>
          </a:p>
        </p:txBody>
      </p:sp>
    </p:spTree>
    <p:extLst>
      <p:ext uri="{BB962C8B-B14F-4D97-AF65-F5344CB8AC3E}">
        <p14:creationId xmlns:p14="http://schemas.microsoft.com/office/powerpoint/2010/main" val="11910715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98ECB117-FE2A-D104-C2D5-AB26BA71B0F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850188" cy="1003300"/>
          </a:xfrm>
        </p:spPr>
        <p:txBody>
          <a:bodyPr/>
          <a:lstStyle/>
          <a:p>
            <a:r>
              <a:rPr lang="en-AU" altLang="en-US" sz="4000">
                <a:solidFill>
                  <a:srgbClr val="005B38"/>
                </a:solidFill>
              </a:rPr>
              <a:t>Medicine order section</a:t>
            </a:r>
            <a:endParaRPr lang="en-AU" altLang="en-US" sz="4000" b="1"/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8036F812-09AE-1EDA-46DC-069AC1074C5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28663" y="1079500"/>
            <a:ext cx="8415337" cy="55943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AU" altLang="en-US" sz="2700" b="1" dirty="0">
                <a:solidFill>
                  <a:srgbClr val="005B38"/>
                </a:solidFill>
              </a:rPr>
              <a:t>Medicine name not complete and correct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/>
            <a:r>
              <a:rPr lang="en-AU" altLang="en-US" sz="2400" dirty="0"/>
              <a:t>Record the number of orders where the medicine name is </a:t>
            </a:r>
            <a:r>
              <a:rPr lang="en-AU" altLang="en-US" sz="2400" b="1" dirty="0"/>
              <a:t>not</a:t>
            </a:r>
            <a:r>
              <a:rPr lang="en-AU" altLang="en-US" sz="2400" dirty="0"/>
              <a:t> complete and correct with potential for error identified</a:t>
            </a:r>
          </a:p>
          <a:p>
            <a:pPr eaLnBrk="1" hangingPunct="1"/>
            <a:r>
              <a:rPr lang="en-AU" altLang="en-US" sz="2400" dirty="0"/>
              <a:t>Refer to local policy  to determine if generic or brand name is considered correct</a:t>
            </a:r>
          </a:p>
          <a:p>
            <a:pPr eaLnBrk="1" hangingPunct="1"/>
            <a:endParaRPr lang="en-AU" altLang="en-US" sz="1800" dirty="0"/>
          </a:p>
        </p:txBody>
      </p:sp>
      <p:pic>
        <p:nvPicPr>
          <p:cNvPr id="53252" name="Picture 2">
            <a:extLst>
              <a:ext uri="{FF2B5EF4-FFF2-40B4-BE49-F238E27FC236}">
                <a16:creationId xmlns:a16="http://schemas.microsoft.com/office/drawing/2014/main" id="{7D822248-5E7E-BDF9-6FE5-8D1629FBE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58021"/>
            <a:ext cx="4319587" cy="166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Oval 4">
            <a:extLst>
              <a:ext uri="{FF2B5EF4-FFF2-40B4-BE49-F238E27FC236}">
                <a16:creationId xmlns:a16="http://schemas.microsoft.com/office/drawing/2014/main" id="{77D554C8-4BD1-0663-D81A-4E00497630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555" y="1540832"/>
            <a:ext cx="2665413" cy="833437"/>
          </a:xfrm>
          <a:prstGeom prst="ellipse">
            <a:avLst/>
          </a:prstGeom>
          <a:noFill/>
          <a:ln w="3810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53254" name="Rectangle 7">
            <a:extLst>
              <a:ext uri="{FF2B5EF4-FFF2-40B4-BE49-F238E27FC236}">
                <a16:creationId xmlns:a16="http://schemas.microsoft.com/office/drawing/2014/main" id="{BAC72963-A964-DA98-48A4-A19EF149F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0606" y="1658022"/>
            <a:ext cx="2032794" cy="716248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005B38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AU" altLang="en-US" sz="1800"/>
              <a:t>Is this complete and correct?</a:t>
            </a:r>
          </a:p>
        </p:txBody>
      </p:sp>
      <p:cxnSp>
        <p:nvCxnSpPr>
          <p:cNvPr id="53255" name="Straight Arrow Connector 9">
            <a:extLst>
              <a:ext uri="{FF2B5EF4-FFF2-40B4-BE49-F238E27FC236}">
                <a16:creationId xmlns:a16="http://schemas.microsoft.com/office/drawing/2014/main" id="{494B03C7-A46C-D1B8-4824-9C20680091F7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033044" y="1957550"/>
            <a:ext cx="2087562" cy="260350"/>
          </a:xfrm>
          <a:prstGeom prst="straightConnector1">
            <a:avLst/>
          </a:prstGeom>
          <a:noFill/>
          <a:ln w="38100" algn="ctr">
            <a:solidFill>
              <a:srgbClr val="005B38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374D236E-1B48-EAE7-BD2E-74A65534C7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850188" cy="1003300"/>
          </a:xfrm>
        </p:spPr>
        <p:txBody>
          <a:bodyPr/>
          <a:lstStyle/>
          <a:p>
            <a:r>
              <a:rPr lang="en-AU" altLang="en-US" sz="4000">
                <a:solidFill>
                  <a:srgbClr val="005B38"/>
                </a:solidFill>
              </a:rPr>
              <a:t>Medicine order section</a:t>
            </a:r>
            <a:endParaRPr lang="en-AU" altLang="en-US" sz="4000" b="1"/>
          </a:p>
        </p:txBody>
      </p:sp>
      <p:sp>
        <p:nvSpPr>
          <p:cNvPr id="54275" name="Content Placeholder 2">
            <a:extLst>
              <a:ext uri="{FF2B5EF4-FFF2-40B4-BE49-F238E27FC236}">
                <a16:creationId xmlns:a16="http://schemas.microsoft.com/office/drawing/2014/main" id="{41913969-BF71-7B1B-2999-F27FC2B2A53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923925"/>
            <a:ext cx="8115300" cy="56737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AU" altLang="en-US" sz="2800" b="1" dirty="0">
                <a:solidFill>
                  <a:srgbClr val="005B38"/>
                </a:solidFill>
              </a:rPr>
              <a:t>Route not complete and correct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1800" b="1" dirty="0"/>
          </a:p>
          <a:p>
            <a:pPr eaLnBrk="1" hangingPunct="1"/>
            <a:r>
              <a:rPr lang="en-AU" altLang="en-US" sz="2400" dirty="0"/>
              <a:t>Record the number of orders where route is </a:t>
            </a:r>
            <a:r>
              <a:rPr lang="en-AU" altLang="en-US" sz="2400" b="1" dirty="0"/>
              <a:t>not </a:t>
            </a:r>
            <a:r>
              <a:rPr lang="en-AU" altLang="en-US" sz="2400" dirty="0"/>
              <a:t>complete and correct, with potential for error identified</a:t>
            </a:r>
          </a:p>
        </p:txBody>
      </p:sp>
      <p:pic>
        <p:nvPicPr>
          <p:cNvPr id="54276" name="Picture 2">
            <a:extLst>
              <a:ext uri="{FF2B5EF4-FFF2-40B4-BE49-F238E27FC236}">
                <a16:creationId xmlns:a16="http://schemas.microsoft.com/office/drawing/2014/main" id="{CB2DAA0E-3962-4F53-EA06-83EACED84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557338"/>
            <a:ext cx="4319587" cy="166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Oval 4">
            <a:extLst>
              <a:ext uri="{FF2B5EF4-FFF2-40B4-BE49-F238E27FC236}">
                <a16:creationId xmlns:a16="http://schemas.microsoft.com/office/drawing/2014/main" id="{888F9FD7-90DF-5843-A079-987D2E30A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138" y="1960563"/>
            <a:ext cx="865187" cy="431800"/>
          </a:xfrm>
          <a:prstGeom prst="ellipse">
            <a:avLst/>
          </a:prstGeom>
          <a:noFill/>
          <a:ln w="3810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54278" name="Rectangle 7">
            <a:extLst>
              <a:ext uri="{FF2B5EF4-FFF2-40B4-BE49-F238E27FC236}">
                <a16:creationId xmlns:a16="http://schemas.microsoft.com/office/drawing/2014/main" id="{24B029C4-353B-A484-D2EA-DE228EB5D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4" y="1654176"/>
            <a:ext cx="1917665" cy="738188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005B38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AU" altLang="en-US" sz="1800"/>
              <a:t>Is this complete and correct</a:t>
            </a:r>
          </a:p>
        </p:txBody>
      </p:sp>
      <p:cxnSp>
        <p:nvCxnSpPr>
          <p:cNvPr id="54279" name="Straight Arrow Connector 9">
            <a:extLst>
              <a:ext uri="{FF2B5EF4-FFF2-40B4-BE49-F238E27FC236}">
                <a16:creationId xmlns:a16="http://schemas.microsoft.com/office/drawing/2014/main" id="{02EBC012-7050-010F-D32B-95F4A66218AD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943100" y="2176463"/>
            <a:ext cx="4429125" cy="0"/>
          </a:xfrm>
          <a:prstGeom prst="straightConnector1">
            <a:avLst/>
          </a:prstGeom>
          <a:noFill/>
          <a:ln w="38100" algn="ctr">
            <a:solidFill>
              <a:srgbClr val="005B38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EF85536E-4EBD-053E-6FAF-036035EAB97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850188" cy="1003300"/>
          </a:xfrm>
        </p:spPr>
        <p:txBody>
          <a:bodyPr/>
          <a:lstStyle/>
          <a:p>
            <a:r>
              <a:rPr lang="en-AU" altLang="en-US" sz="4000">
                <a:solidFill>
                  <a:srgbClr val="005B38"/>
                </a:solidFill>
              </a:rPr>
              <a:t>Medicine order section</a:t>
            </a:r>
            <a:endParaRPr lang="en-AU" altLang="en-US" sz="4000" b="1"/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F9655905-653D-FA17-A476-20C403803CD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881063"/>
            <a:ext cx="8315325" cy="59769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AU" altLang="en-US" sz="2700" b="1" dirty="0">
                <a:solidFill>
                  <a:srgbClr val="005B38"/>
                </a:solidFill>
              </a:rPr>
              <a:t>Dose not complete and correct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1800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1800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1800" b="1" dirty="0"/>
          </a:p>
          <a:p>
            <a:pPr eaLnBrk="1" hangingPunct="1"/>
            <a:r>
              <a:rPr lang="en-AU" altLang="en-US" sz="2400" dirty="0"/>
              <a:t>Record the number of orders where dose is </a:t>
            </a:r>
            <a:r>
              <a:rPr lang="en-AU" altLang="en-US" sz="2400" b="1" dirty="0"/>
              <a:t>not</a:t>
            </a:r>
            <a:r>
              <a:rPr lang="en-AU" altLang="en-US" sz="2400" dirty="0"/>
              <a:t> complete and correct, with potential for error identified</a:t>
            </a:r>
          </a:p>
          <a:p>
            <a:pPr marL="361950" indent="0" eaLnBrk="1" hangingPunct="1">
              <a:buNone/>
            </a:pPr>
            <a:r>
              <a:rPr lang="en-AU" altLang="en-US" sz="2400" dirty="0"/>
              <a:t>Note: when referring to paediatric  patients, consider correctness and consistency with any dose calculations documented on the chart</a:t>
            </a:r>
          </a:p>
        </p:txBody>
      </p:sp>
      <p:pic>
        <p:nvPicPr>
          <p:cNvPr id="55300" name="Picture 2">
            <a:extLst>
              <a:ext uri="{FF2B5EF4-FFF2-40B4-BE49-F238E27FC236}">
                <a16:creationId xmlns:a16="http://schemas.microsoft.com/office/drawing/2014/main" id="{54507260-40D4-8CD3-914E-1FA202E61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43" y="1527175"/>
            <a:ext cx="4319587" cy="166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1" name="Oval 4">
            <a:extLst>
              <a:ext uri="{FF2B5EF4-FFF2-40B4-BE49-F238E27FC236}">
                <a16:creationId xmlns:a16="http://schemas.microsoft.com/office/drawing/2014/main" id="{C2317F2C-FE13-0DDC-506F-A9CAB2B32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1938" y="1960563"/>
            <a:ext cx="865187" cy="431800"/>
          </a:xfrm>
          <a:prstGeom prst="ellipse">
            <a:avLst/>
          </a:prstGeom>
          <a:noFill/>
          <a:ln w="3810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55302" name="Rectangle 7">
            <a:extLst>
              <a:ext uri="{FF2B5EF4-FFF2-40B4-BE49-F238E27FC236}">
                <a16:creationId xmlns:a16="http://schemas.microsoft.com/office/drawing/2014/main" id="{C757D21C-12E7-BAFE-F979-937579369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1654176"/>
            <a:ext cx="2086318" cy="738188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005B38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AU" altLang="en-US" sz="1800"/>
              <a:t>Is this complete and correct</a:t>
            </a:r>
          </a:p>
        </p:txBody>
      </p:sp>
      <p:cxnSp>
        <p:nvCxnSpPr>
          <p:cNvPr id="55303" name="Straight Arrow Connector 9">
            <a:extLst>
              <a:ext uri="{FF2B5EF4-FFF2-40B4-BE49-F238E27FC236}">
                <a16:creationId xmlns:a16="http://schemas.microsoft.com/office/drawing/2014/main" id="{36D169C6-2601-DDF1-2712-56AE1C9B0F6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397125" y="2176463"/>
            <a:ext cx="3975100" cy="0"/>
          </a:xfrm>
          <a:prstGeom prst="straightConnector1">
            <a:avLst/>
          </a:prstGeom>
          <a:noFill/>
          <a:ln w="38100" algn="ctr">
            <a:solidFill>
              <a:srgbClr val="005B38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14E4B830-0428-BAB4-BAC2-2E71CBED76F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850188" cy="1003300"/>
          </a:xfrm>
        </p:spPr>
        <p:txBody>
          <a:bodyPr/>
          <a:lstStyle/>
          <a:p>
            <a:r>
              <a:rPr lang="en-AU" altLang="en-US" sz="4000">
                <a:solidFill>
                  <a:srgbClr val="005B38"/>
                </a:solidFill>
              </a:rPr>
              <a:t>Medicine order section</a:t>
            </a:r>
            <a:endParaRPr lang="en-AU" altLang="en-US" sz="4000" b="1"/>
          </a:p>
        </p:txBody>
      </p:sp>
      <p:sp>
        <p:nvSpPr>
          <p:cNvPr id="56323" name="Content Placeholder 2">
            <a:extLst>
              <a:ext uri="{FF2B5EF4-FFF2-40B4-BE49-F238E27FC236}">
                <a16:creationId xmlns:a16="http://schemas.microsoft.com/office/drawing/2014/main" id="{CCC40AAB-1A73-7D70-1731-612D003772E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881063"/>
            <a:ext cx="8023225" cy="59769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AU" altLang="en-US" sz="2700" b="1" dirty="0">
                <a:solidFill>
                  <a:srgbClr val="005B38"/>
                </a:solidFill>
              </a:rPr>
              <a:t>Frequency not complete and correct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1800" b="1" dirty="0"/>
          </a:p>
          <a:p>
            <a:pPr eaLnBrk="1" hangingPunct="1"/>
            <a:r>
              <a:rPr lang="en-AU" altLang="en-US" sz="2400" dirty="0"/>
              <a:t>Record the number of orders where frequency is </a:t>
            </a:r>
            <a:r>
              <a:rPr lang="en-AU" altLang="en-US" sz="2400" b="1" dirty="0"/>
              <a:t>not</a:t>
            </a:r>
            <a:r>
              <a:rPr lang="en-AU" altLang="en-US" sz="2400" dirty="0"/>
              <a:t> complete and correct with potential for error identified</a:t>
            </a:r>
          </a:p>
        </p:txBody>
      </p:sp>
      <p:pic>
        <p:nvPicPr>
          <p:cNvPr id="56324" name="Picture 2">
            <a:extLst>
              <a:ext uri="{FF2B5EF4-FFF2-40B4-BE49-F238E27FC236}">
                <a16:creationId xmlns:a16="http://schemas.microsoft.com/office/drawing/2014/main" id="{13530BEE-2902-42C9-30DF-BB0293154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557338"/>
            <a:ext cx="4319587" cy="166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Oval 4">
            <a:extLst>
              <a:ext uri="{FF2B5EF4-FFF2-40B4-BE49-F238E27FC236}">
                <a16:creationId xmlns:a16="http://schemas.microsoft.com/office/drawing/2014/main" id="{5D338413-0965-223B-B1C3-3CEE83922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1989138"/>
            <a:ext cx="865187" cy="431800"/>
          </a:xfrm>
          <a:prstGeom prst="ellipse">
            <a:avLst/>
          </a:prstGeom>
          <a:noFill/>
          <a:ln w="3810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56326" name="Oval 5">
            <a:extLst>
              <a:ext uri="{FF2B5EF4-FFF2-40B4-BE49-F238E27FC236}">
                <a16:creationId xmlns:a16="http://schemas.microsoft.com/office/drawing/2014/main" id="{FDAC79A1-74F6-7DEE-2322-13E36B865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1773238"/>
            <a:ext cx="720725" cy="1368425"/>
          </a:xfrm>
          <a:prstGeom prst="ellipse">
            <a:avLst/>
          </a:prstGeom>
          <a:noFill/>
          <a:ln w="3810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56327" name="Rectangle 7">
            <a:extLst>
              <a:ext uri="{FF2B5EF4-FFF2-40B4-BE49-F238E27FC236}">
                <a16:creationId xmlns:a16="http://schemas.microsoft.com/office/drawing/2014/main" id="{370773B7-513B-4306-EA3F-5BEED8EA9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2018" y="2961481"/>
            <a:ext cx="936625" cy="935038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005B38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AU" altLang="en-US" sz="1800"/>
              <a:t>Does this match?</a:t>
            </a:r>
          </a:p>
        </p:txBody>
      </p:sp>
      <p:cxnSp>
        <p:nvCxnSpPr>
          <p:cNvPr id="56328" name="Straight Arrow Connector 9">
            <a:extLst>
              <a:ext uri="{FF2B5EF4-FFF2-40B4-BE49-F238E27FC236}">
                <a16:creationId xmlns:a16="http://schemas.microsoft.com/office/drawing/2014/main" id="{357D0DED-1927-01A1-53A4-0021A7B3B2FA}"/>
              </a:ext>
            </a:extLst>
          </p:cNvPr>
          <p:cNvCxnSpPr>
            <a:cxnSpLocks noChangeShapeType="1"/>
            <a:stCxn id="56327" idx="1"/>
          </p:cNvCxnSpPr>
          <p:nvPr/>
        </p:nvCxnSpPr>
        <p:spPr bwMode="auto">
          <a:xfrm flipH="1" flipV="1">
            <a:off x="2922309" y="2420938"/>
            <a:ext cx="359709" cy="1008062"/>
          </a:xfrm>
          <a:prstGeom prst="straightConnector1">
            <a:avLst/>
          </a:prstGeom>
          <a:noFill/>
          <a:ln w="38100" algn="ctr">
            <a:solidFill>
              <a:srgbClr val="005B38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329" name="Straight Arrow Connector 11">
            <a:extLst>
              <a:ext uri="{FF2B5EF4-FFF2-40B4-BE49-F238E27FC236}">
                <a16:creationId xmlns:a16="http://schemas.microsoft.com/office/drawing/2014/main" id="{FE7A9EAD-8E66-EFD2-BF07-795EFD7D2B1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215141" y="2729706"/>
            <a:ext cx="583102" cy="741760"/>
          </a:xfrm>
          <a:prstGeom prst="straightConnector1">
            <a:avLst/>
          </a:prstGeom>
          <a:noFill/>
          <a:ln w="38100" algn="ctr">
            <a:solidFill>
              <a:srgbClr val="005B38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B1B80A9E-A45A-6529-BA41-BBAA6980678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850188" cy="1003300"/>
          </a:xfrm>
        </p:spPr>
        <p:txBody>
          <a:bodyPr/>
          <a:lstStyle/>
          <a:p>
            <a:r>
              <a:rPr lang="en-AU" altLang="en-US" sz="4000">
                <a:solidFill>
                  <a:srgbClr val="005B38"/>
                </a:solidFill>
              </a:rPr>
              <a:t>Medicine order section</a:t>
            </a:r>
            <a:endParaRPr lang="en-AU" altLang="en-US" sz="4000" b="1"/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F6796625-E6BE-43C8-6902-DF8ED3EC0BC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123950"/>
            <a:ext cx="8216900" cy="4975225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AU" altLang="en-US" sz="2900" b="1">
                <a:solidFill>
                  <a:srgbClr val="005B38"/>
                </a:solidFill>
              </a:rPr>
              <a:t>Prescriber Name not legible on the chart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140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140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1400"/>
          </a:p>
          <a:p>
            <a:pPr eaLnBrk="1" hangingPunct="1"/>
            <a:r>
              <a:rPr lang="en-AU" altLang="en-US" sz="2400"/>
              <a:t>Record the number of orders where the prescriber’s name is </a:t>
            </a:r>
            <a:r>
              <a:rPr lang="en-AU" altLang="en-US" sz="2400" b="1"/>
              <a:t>not</a:t>
            </a:r>
            <a:r>
              <a:rPr lang="en-AU" altLang="en-US" sz="2400"/>
              <a:t> legibly written somewhere on the chart containing the order. </a:t>
            </a:r>
          </a:p>
          <a:p>
            <a:pPr marL="0" indent="0" eaLnBrk="1" hangingPunct="1">
              <a:buNone/>
            </a:pPr>
            <a:endParaRPr lang="en-AU" altLang="en-US" sz="2400"/>
          </a:p>
          <a:p>
            <a:pPr marL="361950" indent="0" eaLnBrk="1" hangingPunct="1">
              <a:spcBef>
                <a:spcPct val="0"/>
              </a:spcBef>
              <a:buNone/>
            </a:pPr>
            <a:r>
              <a:rPr lang="en-AU" altLang="en-US" sz="2400"/>
              <a:t>Note: Prescribers should print their surname </a:t>
            </a:r>
            <a:r>
              <a:rPr lang="en-AU" altLang="en-US" sz="2400" u="sng"/>
              <a:t>at least once</a:t>
            </a:r>
            <a:r>
              <a:rPr lang="en-AU" altLang="en-US" sz="2400"/>
              <a:t> on the medication chart to enable other clinicians to identify their signature</a:t>
            </a:r>
            <a:r>
              <a:rPr lang="en-AU" altLang="en-US"/>
              <a:t>. </a:t>
            </a:r>
          </a:p>
        </p:txBody>
      </p:sp>
      <p:pic>
        <p:nvPicPr>
          <p:cNvPr id="57348" name="Picture 2">
            <a:extLst>
              <a:ext uri="{FF2B5EF4-FFF2-40B4-BE49-F238E27FC236}">
                <a16:creationId xmlns:a16="http://schemas.microsoft.com/office/drawing/2014/main" id="{B2518110-FBE6-28A5-B254-C795D4D26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557338"/>
            <a:ext cx="4610100" cy="1781175"/>
          </a:xfrm>
          <a:prstGeom prst="rect">
            <a:avLst/>
          </a:prstGeom>
          <a:noFill/>
          <a:ln w="9525">
            <a:solidFill>
              <a:srgbClr val="005B3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49" name="Oval 4">
            <a:extLst>
              <a:ext uri="{FF2B5EF4-FFF2-40B4-BE49-F238E27FC236}">
                <a16:creationId xmlns:a16="http://schemas.microsoft.com/office/drawing/2014/main" id="{D69694FB-DB22-20A7-99F1-6A1926231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2781300"/>
            <a:ext cx="1944687" cy="576263"/>
          </a:xfrm>
          <a:prstGeom prst="ellipse">
            <a:avLst/>
          </a:prstGeom>
          <a:noFill/>
          <a:ln w="3810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57350" name="Line Callout 1 5">
            <a:extLst>
              <a:ext uri="{FF2B5EF4-FFF2-40B4-BE49-F238E27FC236}">
                <a16:creationId xmlns:a16="http://schemas.microsoft.com/office/drawing/2014/main" id="{C7A320EB-EAE8-55FB-3470-78AF9ABFC644}"/>
              </a:ext>
            </a:extLst>
          </p:cNvPr>
          <p:cNvSpPr>
            <a:spLocks/>
          </p:cNvSpPr>
          <p:nvPr/>
        </p:nvSpPr>
        <p:spPr bwMode="auto">
          <a:xfrm>
            <a:off x="6588125" y="1844675"/>
            <a:ext cx="2160588" cy="936625"/>
          </a:xfrm>
          <a:prstGeom prst="borderCallout1">
            <a:avLst>
              <a:gd name="adj1" fmla="val 47241"/>
              <a:gd name="adj2" fmla="val 5"/>
              <a:gd name="adj3" fmla="val 124986"/>
              <a:gd name="adj4" fmla="val -94944"/>
            </a:avLst>
          </a:prstGeom>
          <a:solidFill>
            <a:schemeClr val="bg1"/>
          </a:solidFill>
          <a:ln w="38100" algn="ctr">
            <a:solidFill>
              <a:srgbClr val="005B38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AU" altLang="en-US" sz="2400"/>
              <a:t>Is prescriber’s name legible?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>
            <a:extLst>
              <a:ext uri="{FF2B5EF4-FFF2-40B4-BE49-F238E27FC236}">
                <a16:creationId xmlns:a16="http://schemas.microsoft.com/office/drawing/2014/main" id="{EA3C64D7-1527-FF56-C8E9-28B595C3B7E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885113" cy="1003300"/>
          </a:xfrm>
        </p:spPr>
        <p:txBody>
          <a:bodyPr/>
          <a:lstStyle/>
          <a:p>
            <a:r>
              <a:rPr lang="en-AU" altLang="en-US" sz="4000">
                <a:solidFill>
                  <a:srgbClr val="005B38"/>
                </a:solidFill>
              </a:rPr>
              <a:t>Medicine order section</a:t>
            </a:r>
            <a:endParaRPr lang="en-AU" altLang="en-US" sz="4000" b="1"/>
          </a:p>
        </p:txBody>
      </p:sp>
      <p:sp>
        <p:nvSpPr>
          <p:cNvPr id="58371" name="Content Placeholder 2">
            <a:extLst>
              <a:ext uri="{FF2B5EF4-FFF2-40B4-BE49-F238E27FC236}">
                <a16:creationId xmlns:a16="http://schemas.microsoft.com/office/drawing/2014/main" id="{CA8DF6BC-CC0A-E61B-3EB6-3CED02BCD69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084263"/>
            <a:ext cx="7594600" cy="46815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AU" altLang="en-US" sz="2700" b="1">
                <a:solidFill>
                  <a:srgbClr val="005B38"/>
                </a:solidFill>
              </a:rPr>
              <a:t>Prescriber Signature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1400"/>
          </a:p>
          <a:p>
            <a:pPr eaLnBrk="1" hangingPunct="1">
              <a:spcBef>
                <a:spcPct val="0"/>
              </a:spcBef>
            </a:pPr>
            <a:r>
              <a:rPr lang="en-AU" altLang="en-US" sz="2400"/>
              <a:t>Record the number of orders where the prescriber has </a:t>
            </a:r>
            <a:r>
              <a:rPr lang="en-AU" altLang="en-US" sz="2400" b="1"/>
              <a:t>not </a:t>
            </a:r>
            <a:r>
              <a:rPr lang="en-AU" altLang="en-US" sz="2400"/>
              <a:t>signed the order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en-AU" altLang="en-US" sz="140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en-AU" altLang="en-US" i="1"/>
          </a:p>
        </p:txBody>
      </p:sp>
      <p:pic>
        <p:nvPicPr>
          <p:cNvPr id="58372" name="Picture 2">
            <a:extLst>
              <a:ext uri="{FF2B5EF4-FFF2-40B4-BE49-F238E27FC236}">
                <a16:creationId xmlns:a16="http://schemas.microsoft.com/office/drawing/2014/main" id="{F57DAD37-337A-ADC6-72EF-0D9A18DE9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708275"/>
            <a:ext cx="3708400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Oval 4">
            <a:extLst>
              <a:ext uri="{FF2B5EF4-FFF2-40B4-BE49-F238E27FC236}">
                <a16:creationId xmlns:a16="http://schemas.microsoft.com/office/drawing/2014/main" id="{ACDE387A-3BED-0089-5931-93980B6A5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0" y="3716338"/>
            <a:ext cx="1584325" cy="504825"/>
          </a:xfrm>
          <a:prstGeom prst="ellipse">
            <a:avLst/>
          </a:prstGeom>
          <a:noFill/>
          <a:ln w="3810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58374" name="Rectangle 7">
            <a:extLst>
              <a:ext uri="{FF2B5EF4-FFF2-40B4-BE49-F238E27FC236}">
                <a16:creationId xmlns:a16="http://schemas.microsoft.com/office/drawing/2014/main" id="{80129099-C75E-C22C-00D0-B81898797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838" y="3732213"/>
            <a:ext cx="1295400" cy="1368425"/>
          </a:xfrm>
          <a:prstGeom prst="rect">
            <a:avLst/>
          </a:prstGeom>
          <a:noFill/>
          <a:ln w="3810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AU" altLang="en-US" sz="2400"/>
              <a:t>Is the order signed?</a:t>
            </a:r>
          </a:p>
        </p:txBody>
      </p:sp>
      <p:cxnSp>
        <p:nvCxnSpPr>
          <p:cNvPr id="58375" name="Straight Connector 15">
            <a:extLst>
              <a:ext uri="{FF2B5EF4-FFF2-40B4-BE49-F238E27FC236}">
                <a16:creationId xmlns:a16="http://schemas.microsoft.com/office/drawing/2014/main" id="{D612C953-7AB5-C915-C05D-5970802A96C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916238" y="4141788"/>
            <a:ext cx="1038225" cy="0"/>
          </a:xfrm>
          <a:prstGeom prst="line">
            <a:avLst/>
          </a:prstGeom>
          <a:noFill/>
          <a:ln w="3810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DC47FBBA-7B49-7DAD-4BB9-6A1637ACF1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377113" cy="1003300"/>
          </a:xfrm>
        </p:spPr>
        <p:txBody>
          <a:bodyPr/>
          <a:lstStyle/>
          <a:p>
            <a:r>
              <a:rPr lang="en-AU" altLang="en-US" sz="4000">
                <a:solidFill>
                  <a:srgbClr val="005B38"/>
                </a:solidFill>
              </a:rPr>
              <a:t>Medicine order section</a:t>
            </a:r>
            <a:endParaRPr lang="en-AU" altLang="en-US" sz="40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DAEFB-B147-A6C3-5FA0-8B3D690D608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125538"/>
            <a:ext cx="8602663" cy="41354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AU" sz="2900" b="1">
                <a:solidFill>
                  <a:srgbClr val="005B38"/>
                </a:solidFill>
              </a:rPr>
              <a:t>How many medicines orders contain one or more of the above errors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AU"/>
              <a:t>The following relate to questions  </a:t>
            </a:r>
          </a:p>
          <a:p>
            <a:pPr lvl="1">
              <a:spcBef>
                <a:spcPct val="0"/>
              </a:spcBef>
              <a:defRPr/>
            </a:pPr>
            <a:r>
              <a:rPr lang="en-AU"/>
              <a:t>3.3 </a:t>
            </a:r>
          </a:p>
          <a:p>
            <a:pPr lvl="1">
              <a:spcBef>
                <a:spcPct val="0"/>
              </a:spcBef>
              <a:defRPr/>
            </a:pPr>
            <a:r>
              <a:rPr lang="en-AU"/>
              <a:t>4.3 </a:t>
            </a:r>
          </a:p>
          <a:p>
            <a:pPr lvl="1">
              <a:spcBef>
                <a:spcPct val="0"/>
              </a:spcBef>
              <a:defRPr/>
            </a:pPr>
            <a:r>
              <a:rPr lang="en-AU"/>
              <a:t>5.4</a:t>
            </a:r>
            <a:endParaRPr lang="en-AU">
              <a:cs typeface="Arial"/>
            </a:endParaRPr>
          </a:p>
          <a:p>
            <a:pPr marL="457200" lvl="1" indent="0" eaLnBrk="1" hangingPunct="1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endParaRPr lang="en-AU" altLang="en-US"/>
          </a:p>
          <a:p>
            <a:pPr eaLnBrk="1" hangingPunct="1">
              <a:spcBef>
                <a:spcPct val="0"/>
              </a:spcBef>
              <a:defRPr/>
            </a:pPr>
            <a:r>
              <a:rPr lang="en-AU" altLang="en-US"/>
              <a:t>Record the </a:t>
            </a:r>
            <a:r>
              <a:rPr lang="en-AU" altLang="en-US" b="1"/>
              <a:t>number of orders </a:t>
            </a:r>
            <a:r>
              <a:rPr lang="en-AU" altLang="en-US"/>
              <a:t>where one or more of the errors specified were identified</a:t>
            </a:r>
          </a:p>
          <a:p>
            <a:pPr marL="0" indent="0" eaLnBrk="1" hangingPunct="1">
              <a:spcBef>
                <a:spcPct val="0"/>
              </a:spcBef>
              <a:buFont typeface="Wingdings" panose="05000000000000000000" pitchFamily="2" charset="2"/>
              <a:buNone/>
              <a:defRPr/>
            </a:pPr>
            <a:endParaRPr lang="en-AU" altLang="en-US"/>
          </a:p>
          <a:p>
            <a:pPr eaLnBrk="1" hangingPunct="1">
              <a:spcBef>
                <a:spcPct val="0"/>
              </a:spcBef>
              <a:defRPr/>
            </a:pPr>
            <a:r>
              <a:rPr lang="en-AU" altLang="en-US"/>
              <a:t>Do not record the total number of errors</a:t>
            </a:r>
          </a:p>
          <a:p>
            <a:pPr>
              <a:defRPr/>
            </a:pPr>
            <a:endParaRPr lang="en-AU" sz="24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>
            <a:extLst>
              <a:ext uri="{FF2B5EF4-FFF2-40B4-BE49-F238E27FC236}">
                <a16:creationId xmlns:a16="http://schemas.microsoft.com/office/drawing/2014/main" id="{28CB025B-C405-9AC0-DFC4-BAACCDEED82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885113" cy="1003300"/>
          </a:xfrm>
        </p:spPr>
        <p:txBody>
          <a:bodyPr/>
          <a:lstStyle/>
          <a:p>
            <a:r>
              <a:rPr lang="en-AU" altLang="en-US" sz="4000">
                <a:solidFill>
                  <a:srgbClr val="005B38"/>
                </a:solidFill>
              </a:rPr>
              <a:t>Medicine order section</a:t>
            </a:r>
            <a:endParaRPr lang="en-AU" altLang="en-US" sz="4000" b="1"/>
          </a:p>
        </p:txBody>
      </p:sp>
      <p:sp>
        <p:nvSpPr>
          <p:cNvPr id="60419" name="Content Placeholder 2">
            <a:extLst>
              <a:ext uri="{FF2B5EF4-FFF2-40B4-BE49-F238E27FC236}">
                <a16:creationId xmlns:a16="http://schemas.microsoft.com/office/drawing/2014/main" id="{ADAAA3F2-ECBE-C5CD-191B-33BE023958E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765175"/>
            <a:ext cx="7688263" cy="30241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AU" altLang="en-US" sz="2700" b="1">
                <a:solidFill>
                  <a:srgbClr val="005B38"/>
                </a:solidFill>
              </a:rPr>
              <a:t>Doses Required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1200"/>
          </a:p>
          <a:p>
            <a:pPr>
              <a:spcBef>
                <a:spcPct val="0"/>
              </a:spcBef>
            </a:pPr>
            <a:r>
              <a:rPr lang="en-AU" altLang="en-US" sz="2400"/>
              <a:t>Record the number of doses that </a:t>
            </a:r>
            <a:r>
              <a:rPr lang="en-AU" altLang="en-US" sz="2400" b="1"/>
              <a:t>should have been administered</a:t>
            </a:r>
            <a:r>
              <a:rPr lang="en-AU" altLang="en-US" sz="2400"/>
              <a:t> from the commencement of the order on the active chart to the time of the audit</a:t>
            </a:r>
            <a:r>
              <a:rPr lang="en-AU" altLang="en-US" sz="2000"/>
              <a:t>.</a:t>
            </a:r>
            <a:endParaRPr lang="en-AU" altLang="en-US" sz="2000">
              <a:cs typeface="Arial"/>
            </a:endParaRPr>
          </a:p>
          <a:p>
            <a:pPr>
              <a:spcBef>
                <a:spcPct val="0"/>
              </a:spcBef>
            </a:pPr>
            <a:r>
              <a:rPr lang="en-AU" altLang="en-US" sz="2400"/>
              <a:t>Relates to Q 3.8, 5.5, 14.5 &amp;15.7</a:t>
            </a:r>
            <a:endParaRPr lang="en-AU" altLang="en-US" sz="2400">
              <a:cs typeface="Arial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/>
          </a:p>
        </p:txBody>
      </p:sp>
      <p:pic>
        <p:nvPicPr>
          <p:cNvPr id="60420" name="Picture 2">
            <a:extLst>
              <a:ext uri="{FF2B5EF4-FFF2-40B4-BE49-F238E27FC236}">
                <a16:creationId xmlns:a16="http://schemas.microsoft.com/office/drawing/2014/main" id="{01B385FF-6B28-52A9-EFA5-EF614C5CC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2737435"/>
            <a:ext cx="2248551" cy="31221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A918A88-8474-0581-A9FE-14AA2CF41BF7}"/>
              </a:ext>
            </a:extLst>
          </p:cNvPr>
          <p:cNvSpPr txBox="1">
            <a:spLocks/>
          </p:cNvSpPr>
          <p:nvPr/>
        </p:nvSpPr>
        <p:spPr bwMode="auto">
          <a:xfrm>
            <a:off x="123825" y="3068637"/>
            <a:ext cx="6192838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57477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57477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AU" altLang="en-US" sz="2700" b="1" kern="0">
                <a:solidFill>
                  <a:srgbClr val="005B38"/>
                </a:solidFill>
              </a:rPr>
              <a:t>Doses Missed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AU" altLang="en-US" sz="1200" kern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altLang="en-US" sz="2400"/>
              <a:t>Record the number of doses that </a:t>
            </a:r>
            <a:r>
              <a:rPr lang="en-AU" altLang="en-US" sz="2400" b="1"/>
              <a:t>have been missed</a:t>
            </a:r>
            <a:r>
              <a:rPr lang="en-AU" altLang="en-US" sz="2400"/>
              <a:t>, without a reason for not administering specified</a:t>
            </a:r>
            <a:r>
              <a:rPr lang="en-AU" altLang="en-US" sz="2400" kern="0"/>
              <a:t>.</a:t>
            </a:r>
            <a:endParaRPr lang="en-AU" altLang="en-US" sz="2400" kern="0">
              <a:cs typeface="Arial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altLang="en-US" sz="2400" kern="0"/>
              <a:t>Relates to Q 3.9, 5.6, 14.6 &amp;15.8</a:t>
            </a:r>
            <a:endParaRPr lang="en-AU" altLang="en-US" sz="2400" kern="0">
              <a:cs typeface="Arial"/>
            </a:endParaRP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altLang="en-US" sz="2400" kern="0"/>
              <a:t>Refer to these codes</a:t>
            </a:r>
            <a:endParaRPr lang="en-AU" altLang="en-US" sz="2400" kern="0">
              <a:cs typeface="Arial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en-AU" altLang="en-US" kern="0"/>
          </a:p>
          <a:p>
            <a:pPr eaLnBrk="1" hangingPunct="1">
              <a:buFont typeface="Wingdings" pitchFamily="2" charset="2"/>
              <a:buNone/>
              <a:defRPr/>
            </a:pPr>
            <a:endParaRPr lang="en-AU" altLang="en-US" kern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9AD09F1-0FAF-9534-6D66-7C56598F4C75}"/>
              </a:ext>
            </a:extLst>
          </p:cNvPr>
          <p:cNvCxnSpPr>
            <a:cxnSpLocks/>
          </p:cNvCxnSpPr>
          <p:nvPr/>
        </p:nvCxnSpPr>
        <p:spPr>
          <a:xfrm>
            <a:off x="3505200" y="5445760"/>
            <a:ext cx="2641600" cy="0"/>
          </a:xfrm>
          <a:prstGeom prst="straightConnector1">
            <a:avLst/>
          </a:prstGeom>
          <a:ln w="57150">
            <a:solidFill>
              <a:srgbClr val="005B3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5AA78982-120A-58D7-36D9-16ED414D3FF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04788"/>
            <a:ext cx="7377113" cy="1003300"/>
          </a:xfrm>
        </p:spPr>
        <p:txBody>
          <a:bodyPr>
            <a:normAutofit fontScale="90000"/>
          </a:bodyPr>
          <a:lstStyle/>
          <a:p>
            <a:r>
              <a:rPr lang="en-AU" altLang="en-US" sz="4000">
                <a:solidFill>
                  <a:srgbClr val="005B38"/>
                </a:solidFill>
              </a:rPr>
              <a:t>Section 3</a:t>
            </a:r>
            <a:br>
              <a:rPr lang="en-AU" altLang="en-US" sz="4000">
                <a:solidFill>
                  <a:srgbClr val="005B38"/>
                </a:solidFill>
              </a:rPr>
            </a:br>
            <a:r>
              <a:rPr lang="en-AU" altLang="en-US" sz="4000">
                <a:solidFill>
                  <a:srgbClr val="005B38"/>
                </a:solidFill>
              </a:rPr>
              <a:t>Regular Medicine orders</a:t>
            </a:r>
            <a:endParaRPr lang="en-AU" altLang="en-US" sz="4000" b="1"/>
          </a:p>
        </p:txBody>
      </p:sp>
      <p:sp>
        <p:nvSpPr>
          <p:cNvPr id="61443" name="Content Placeholder 2">
            <a:extLst>
              <a:ext uri="{FF2B5EF4-FFF2-40B4-BE49-F238E27FC236}">
                <a16:creationId xmlns:a16="http://schemas.microsoft.com/office/drawing/2014/main" id="{51CF772B-CE69-D360-DDB7-09C34513521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8700" y="1208088"/>
            <a:ext cx="8423275" cy="39004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AU" altLang="en-US" sz="2400" dirty="0"/>
              <a:t>Applies to all medicine orders in the regular sections of all active charts in current use at time of auditing</a:t>
            </a:r>
          </a:p>
          <a:p>
            <a:pPr>
              <a:defRPr/>
            </a:pPr>
            <a:r>
              <a:rPr lang="en-AU" altLang="en-US" sz="2400" dirty="0"/>
              <a:t>Excludes ceased medications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2EC4282-D6F2-50F1-5190-8F0B9CE196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846569"/>
              </p:ext>
            </p:extLst>
          </p:nvPr>
        </p:nvGraphicFramePr>
        <p:xfrm>
          <a:off x="381873" y="2418339"/>
          <a:ext cx="7507260" cy="380201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708571">
                  <a:extLst>
                    <a:ext uri="{9D8B030D-6E8A-4147-A177-3AD203B41FA5}">
                      <a16:colId xmlns:a16="http://schemas.microsoft.com/office/drawing/2014/main" val="2634220614"/>
                    </a:ext>
                  </a:extLst>
                </a:gridCol>
                <a:gridCol w="798689">
                  <a:extLst>
                    <a:ext uri="{9D8B030D-6E8A-4147-A177-3AD203B41FA5}">
                      <a16:colId xmlns:a16="http://schemas.microsoft.com/office/drawing/2014/main" val="2199156439"/>
                    </a:ext>
                  </a:extLst>
                </a:gridCol>
              </a:tblGrid>
              <a:tr h="21667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3.1 Total number of regular medicine orders  (if ‘0’, go to section 4)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0285673"/>
                  </a:ext>
                </a:extLst>
              </a:tr>
              <a:tr h="216671">
                <a:tc gridSpan="2"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3.2 Record the number of orders in this section where the following errors are identified: </a:t>
                      </a:r>
                      <a:endParaRPr lang="en-AU" sz="1200">
                        <a:effectLst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7511087"/>
                  </a:ext>
                </a:extLst>
              </a:tr>
              <a:tr h="21667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     Order not legible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5959518"/>
                  </a:ext>
                </a:extLst>
              </a:tr>
              <a:tr h="21667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     Order contains one or more error-prone abbreviation(s)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671963"/>
                  </a:ext>
                </a:extLst>
              </a:tr>
              <a:tr h="21667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     Medicine name not complete and correct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3506114"/>
                  </a:ext>
                </a:extLst>
              </a:tr>
              <a:tr h="21667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     Route not complete and correct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5801116"/>
                  </a:ext>
                </a:extLst>
              </a:tr>
              <a:tr h="21667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     Dose not complete and correct 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57860669"/>
                  </a:ext>
                </a:extLst>
              </a:tr>
              <a:tr h="21667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     Frequency not complete and correct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5139568"/>
                  </a:ext>
                </a:extLst>
              </a:tr>
              <a:tr h="21667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     Prescriber name not legible on the chart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6265982"/>
                  </a:ext>
                </a:extLst>
              </a:tr>
              <a:tr h="21667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     Order not signed by prescriber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7486675"/>
                  </a:ext>
                </a:extLst>
              </a:tr>
              <a:tr h="21667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3.3 How many regular medicine orders contain one or more of the above errors?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6793634"/>
                  </a:ext>
                </a:extLst>
              </a:tr>
              <a:tr h="21667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3.4 Total number of SR medicines orders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7158352"/>
                  </a:ext>
                </a:extLst>
              </a:tr>
              <a:tr h="21667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3.5 Number of orders where SR box is not ticked for SR medicines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3610870"/>
                  </a:ext>
                </a:extLst>
              </a:tr>
              <a:tr h="216671">
                <a:tc>
                  <a:txBody>
                    <a:bodyPr/>
                    <a:lstStyle/>
                    <a:p>
                      <a:pPr marL="914400" indent="-914400"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3.6 Number of orders where indication is not documented 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4481126"/>
                  </a:ext>
                </a:extLst>
              </a:tr>
              <a:tr h="312707">
                <a:tc>
                  <a:txBody>
                    <a:bodyPr/>
                    <a:lstStyle/>
                    <a:p>
                      <a:pPr marL="180975" indent="-180975">
                        <a:spcAft>
                          <a:spcPts val="850"/>
                        </a:spcAft>
                        <a:buNone/>
                        <a:tabLst>
                          <a:tab pos="271463" algn="l"/>
                        </a:tabLst>
                      </a:pPr>
                      <a:r>
                        <a:rPr lang="en-AU" sz="1100">
                          <a:effectLst/>
                        </a:rPr>
                        <a:t>3.7 Number of orders where dose calculation is not documented for patients aged 12 years or under (NIMC paediatric only)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653901"/>
                  </a:ext>
                </a:extLst>
              </a:tr>
              <a:tr h="21667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3.8 Total number of required doses prescribed in the regular medicines section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2521961"/>
                  </a:ext>
                </a:extLst>
              </a:tr>
              <a:tr h="21667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3.9 How many doses were missed without a reason for not administering specified?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 dirty="0">
                          <a:effectLst/>
                        </a:rPr>
                        <a:t> </a:t>
                      </a:r>
                      <a:endParaRPr lang="en-A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435848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1E1FA5A6-C2B6-460A-6195-9BC9D85513A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377113" cy="10033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AU" sz="3600" dirty="0">
                <a:solidFill>
                  <a:srgbClr val="005B38"/>
                </a:solidFill>
              </a:rPr>
              <a:t>Section 3</a:t>
            </a:r>
            <a:br>
              <a:rPr lang="en-AU" sz="3600" dirty="0">
                <a:solidFill>
                  <a:srgbClr val="005B38"/>
                </a:solidFill>
              </a:rPr>
            </a:br>
            <a:r>
              <a:rPr lang="en-AU" sz="3600" dirty="0">
                <a:solidFill>
                  <a:srgbClr val="005B38"/>
                </a:solidFill>
              </a:rPr>
              <a:t>Regular Medicine orders</a:t>
            </a:r>
            <a:endParaRPr lang="en-US" sz="3600" dirty="0"/>
          </a:p>
        </p:txBody>
      </p:sp>
      <p:sp>
        <p:nvSpPr>
          <p:cNvPr id="62467" name="Content Placeholder 2">
            <a:extLst>
              <a:ext uri="{FF2B5EF4-FFF2-40B4-BE49-F238E27FC236}">
                <a16:creationId xmlns:a16="http://schemas.microsoft.com/office/drawing/2014/main" id="{DC22AA65-9D00-5F4A-A46D-5A406BE4251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092200"/>
            <a:ext cx="8583613" cy="35591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en-AU" altLang="en-US" sz="2800" b="1" dirty="0">
              <a:solidFill>
                <a:srgbClr val="005B38"/>
              </a:solidFill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AU" altLang="en-US" sz="2800" b="1" dirty="0">
                <a:solidFill>
                  <a:srgbClr val="005B38"/>
                </a:solidFill>
              </a:rPr>
              <a:t>3.4 Number of SR medicines</a:t>
            </a:r>
            <a:r>
              <a:rPr lang="en-AU" altLang="en-US" sz="2800" b="1" dirty="0">
                <a:solidFill>
                  <a:srgbClr val="005B38"/>
                </a:solidFill>
                <a:cs typeface="Arial"/>
              </a:rPr>
              <a:t> </a:t>
            </a:r>
            <a:r>
              <a:rPr lang="en-AU" altLang="en-US" sz="2800" b="1" dirty="0">
                <a:solidFill>
                  <a:srgbClr val="005B38"/>
                </a:solidFill>
              </a:rPr>
              <a:t>ordered</a:t>
            </a:r>
            <a:endParaRPr lang="en-AU" altLang="en-US" sz="2800" b="1" dirty="0">
              <a:solidFill>
                <a:srgbClr val="005B38"/>
              </a:solidFill>
              <a:cs typeface="Arial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800" b="1" dirty="0"/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AU" altLang="en-US" sz="2400" dirty="0"/>
              <a:t>    Record the number of medicine orders that are slow release (SR) or modified release, regardless of whether the ‘SR’  box has been ticked</a:t>
            </a:r>
            <a:endParaRPr lang="en-AU" altLang="en-US" sz="1400" dirty="0"/>
          </a:p>
          <a:p>
            <a:pPr>
              <a:spcBef>
                <a:spcPct val="0"/>
              </a:spcBef>
              <a:buNone/>
            </a:pPr>
            <a:r>
              <a:rPr lang="en-AU" altLang="en-US" sz="2800" b="1" dirty="0">
                <a:solidFill>
                  <a:srgbClr val="005B38"/>
                </a:solidFill>
              </a:rPr>
              <a:t>3.5 Number of orders where SR box is not ticked     for SR medicines</a:t>
            </a:r>
            <a:endParaRPr lang="en-AU" altLang="en-US" sz="2800" b="1" dirty="0">
              <a:solidFill>
                <a:srgbClr val="005B38"/>
              </a:solidFill>
              <a:cs typeface="Arial"/>
            </a:endParaRPr>
          </a:p>
        </p:txBody>
      </p:sp>
      <p:pic>
        <p:nvPicPr>
          <p:cNvPr id="62468" name="Picture 2">
            <a:extLst>
              <a:ext uri="{FF2B5EF4-FFF2-40B4-BE49-F238E27FC236}">
                <a16:creationId xmlns:a16="http://schemas.microsoft.com/office/drawing/2014/main" id="{BC089434-D77C-D777-DA1E-7D31DD7E9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3508735"/>
            <a:ext cx="7429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2">
            <a:extLst>
              <a:ext uri="{FF2B5EF4-FFF2-40B4-BE49-F238E27FC236}">
                <a16:creationId xmlns:a16="http://schemas.microsoft.com/office/drawing/2014/main" id="{8C56A423-BAAE-5921-3EAF-8CC86DFA5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232635"/>
            <a:ext cx="8748713" cy="210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8FD0156-FA5F-B6FE-665E-FE541DA5A4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3501" y="68795"/>
            <a:ext cx="3272550" cy="149724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>
            <a:extLst>
              <a:ext uri="{FF2B5EF4-FFF2-40B4-BE49-F238E27FC236}">
                <a16:creationId xmlns:a16="http://schemas.microsoft.com/office/drawing/2014/main" id="{8A495CA6-1DFE-4C67-0D46-7A565557E25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28613"/>
            <a:ext cx="7850188" cy="10033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AU" sz="3600" dirty="0">
                <a:solidFill>
                  <a:srgbClr val="005B38"/>
                </a:solidFill>
              </a:rPr>
              <a:t>Section 3</a:t>
            </a:r>
            <a:br>
              <a:rPr lang="en-AU" sz="3600" dirty="0">
                <a:solidFill>
                  <a:srgbClr val="005B38"/>
                </a:solidFill>
              </a:rPr>
            </a:br>
            <a:r>
              <a:rPr lang="en-AU" sz="3600" dirty="0">
                <a:solidFill>
                  <a:srgbClr val="005B38"/>
                </a:solidFill>
              </a:rPr>
              <a:t>Regular Medicine orders</a:t>
            </a:r>
            <a:endParaRPr lang="en-AU" sz="3600" dirty="0">
              <a:solidFill>
                <a:srgbClr val="000000"/>
              </a:solidFill>
            </a:endParaRPr>
          </a:p>
          <a:p>
            <a:endParaRPr lang="en-AU" altLang="en-US" sz="4000" dirty="0">
              <a:solidFill>
                <a:srgbClr val="005B38"/>
              </a:solidFill>
              <a:cs typeface="Arial"/>
            </a:endParaRPr>
          </a:p>
        </p:txBody>
      </p:sp>
      <p:sp>
        <p:nvSpPr>
          <p:cNvPr id="63491" name="Content Placeholder 2">
            <a:extLst>
              <a:ext uri="{FF2B5EF4-FFF2-40B4-BE49-F238E27FC236}">
                <a16:creationId xmlns:a16="http://schemas.microsoft.com/office/drawing/2014/main" id="{70118D5B-7CBD-A279-4C43-D57C63A080F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136650"/>
            <a:ext cx="9144000" cy="4189413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AU" altLang="en-US" sz="3500" b="1" dirty="0">
                <a:solidFill>
                  <a:srgbClr val="005B38"/>
                </a:solidFill>
              </a:rPr>
              <a:t>3.6 Number of orders where indication is not documented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3500" b="1" dirty="0">
              <a:solidFill>
                <a:srgbClr val="C000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3500" b="1" dirty="0">
              <a:solidFill>
                <a:srgbClr val="C000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3500" b="1" dirty="0">
              <a:solidFill>
                <a:srgbClr val="C000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3500" b="1" dirty="0">
              <a:solidFill>
                <a:srgbClr val="C000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sz="3500" b="1" dirty="0">
              <a:solidFill>
                <a:srgbClr val="C000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AU" altLang="en-US" sz="3500" b="1" dirty="0">
                <a:solidFill>
                  <a:srgbClr val="005B38"/>
                </a:solidFill>
              </a:rPr>
              <a:t>3.7 Number of orders where dose calculation is not documented for patient aged 12 years or younger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AU" altLang="en-US" sz="2900" b="1" dirty="0">
                <a:solidFill>
                  <a:srgbClr val="C00000"/>
                </a:solidFill>
              </a:rPr>
              <a:t>	</a:t>
            </a:r>
            <a:r>
              <a:rPr lang="en-AU" altLang="en-US" sz="2900" dirty="0"/>
              <a:t>(NIMC paediatric only) </a:t>
            </a:r>
            <a:endParaRPr lang="en-AU" altLang="en-US" sz="5800" dirty="0"/>
          </a:p>
        </p:txBody>
      </p:sp>
      <p:pic>
        <p:nvPicPr>
          <p:cNvPr id="63492" name="Picture 2">
            <a:extLst>
              <a:ext uri="{FF2B5EF4-FFF2-40B4-BE49-F238E27FC236}">
                <a16:creationId xmlns:a16="http://schemas.microsoft.com/office/drawing/2014/main" id="{40C45E5B-2B41-2F47-9917-46BA2901C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534181"/>
            <a:ext cx="461010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3" name="Oval 4">
            <a:extLst>
              <a:ext uri="{FF2B5EF4-FFF2-40B4-BE49-F238E27FC236}">
                <a16:creationId xmlns:a16="http://schemas.microsoft.com/office/drawing/2014/main" id="{6660025D-DCAC-0657-A4EA-9AAD15735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1192" y="2342626"/>
            <a:ext cx="2160588" cy="647700"/>
          </a:xfrm>
          <a:prstGeom prst="ellipse">
            <a:avLst/>
          </a:prstGeom>
          <a:noFill/>
          <a:ln w="3810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63494" name="Line Callout 1 5">
            <a:extLst>
              <a:ext uri="{FF2B5EF4-FFF2-40B4-BE49-F238E27FC236}">
                <a16:creationId xmlns:a16="http://schemas.microsoft.com/office/drawing/2014/main" id="{5BBB3BF3-3BFC-01E0-56F0-6B38DBB5AF84}"/>
              </a:ext>
            </a:extLst>
          </p:cNvPr>
          <p:cNvSpPr>
            <a:spLocks/>
          </p:cNvSpPr>
          <p:nvPr/>
        </p:nvSpPr>
        <p:spPr bwMode="auto">
          <a:xfrm>
            <a:off x="179388" y="2159000"/>
            <a:ext cx="3384550" cy="865188"/>
          </a:xfrm>
          <a:prstGeom prst="borderCallout1">
            <a:avLst>
              <a:gd name="adj1" fmla="val 45755"/>
              <a:gd name="adj2" fmla="val 100796"/>
              <a:gd name="adj3" fmla="val 55720"/>
              <a:gd name="adj4" fmla="val 109411"/>
            </a:avLst>
          </a:prstGeom>
          <a:noFill/>
          <a:ln w="3810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AU" altLang="en-US" sz="2400"/>
              <a:t>What is this drug being used for?</a:t>
            </a:r>
          </a:p>
        </p:txBody>
      </p:sp>
      <p:pic>
        <p:nvPicPr>
          <p:cNvPr id="63495" name="Picture 4">
            <a:extLst>
              <a:ext uri="{FF2B5EF4-FFF2-40B4-BE49-F238E27FC236}">
                <a16:creationId xmlns:a16="http://schemas.microsoft.com/office/drawing/2014/main" id="{9038BD07-9582-7630-C55C-8FAA7B17E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37" y="4646357"/>
            <a:ext cx="3203575" cy="20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6" name="TextBox 8">
            <a:extLst>
              <a:ext uri="{FF2B5EF4-FFF2-40B4-BE49-F238E27FC236}">
                <a16:creationId xmlns:a16="http://schemas.microsoft.com/office/drawing/2014/main" id="{62210E7D-3AA4-7C79-355D-B831BD89B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5861050"/>
            <a:ext cx="1582737" cy="461963"/>
          </a:xfrm>
          <a:prstGeom prst="rect">
            <a:avLst/>
          </a:prstGeom>
          <a:noFill/>
          <a:ln w="38100">
            <a:solidFill>
              <a:srgbClr val="005B3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AU" altLang="en-US" sz="2400" dirty="0"/>
              <a:t>Look here</a:t>
            </a:r>
          </a:p>
        </p:txBody>
      </p:sp>
      <p:cxnSp>
        <p:nvCxnSpPr>
          <p:cNvPr id="63497" name="Straight Arrow Connector 2">
            <a:extLst>
              <a:ext uri="{FF2B5EF4-FFF2-40B4-BE49-F238E27FC236}">
                <a16:creationId xmlns:a16="http://schemas.microsoft.com/office/drawing/2014/main" id="{347B0D27-6A0C-7DEC-7D78-3FA84F69F82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851275" y="6092031"/>
            <a:ext cx="3624181" cy="21432"/>
          </a:xfrm>
          <a:prstGeom prst="straightConnector1">
            <a:avLst/>
          </a:prstGeom>
          <a:noFill/>
          <a:ln w="38100" algn="ctr">
            <a:solidFill>
              <a:srgbClr val="005B38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>
            <a:extLst>
              <a:ext uri="{FF2B5EF4-FFF2-40B4-BE49-F238E27FC236}">
                <a16:creationId xmlns:a16="http://schemas.microsoft.com/office/drawing/2014/main" id="{7773FE99-8D3B-5B06-B83A-ABEBF4CE8BC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6425" cy="1003300"/>
          </a:xfrm>
        </p:spPr>
        <p:txBody>
          <a:bodyPr/>
          <a:lstStyle/>
          <a:p>
            <a:r>
              <a:rPr lang="en-AU" altLang="en-US" sz="4000">
                <a:solidFill>
                  <a:srgbClr val="005B38"/>
                </a:solidFill>
              </a:rPr>
              <a:t>Regular Medicine orders</a:t>
            </a:r>
            <a:endParaRPr lang="en-AU" altLang="en-US" sz="4000" b="1"/>
          </a:p>
        </p:txBody>
      </p:sp>
      <p:pic>
        <p:nvPicPr>
          <p:cNvPr id="64529" name="Picture 6">
            <a:extLst>
              <a:ext uri="{FF2B5EF4-FFF2-40B4-BE49-F238E27FC236}">
                <a16:creationId xmlns:a16="http://schemas.microsoft.com/office/drawing/2014/main" id="{645617D2-1142-E713-449A-5F5CD2739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75" y="905225"/>
            <a:ext cx="468630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31" name="TextBox 5">
            <a:extLst>
              <a:ext uri="{FF2B5EF4-FFF2-40B4-BE49-F238E27FC236}">
                <a16:creationId xmlns:a16="http://schemas.microsoft.com/office/drawing/2014/main" id="{72B98FD6-86DD-C084-88A0-4540970E0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8788" y="3030899"/>
            <a:ext cx="1944688" cy="9540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AU" altLang="en-US" sz="1400"/>
              <a:t>This order is a nutritional supplement and therefore not counted in the audit</a:t>
            </a:r>
          </a:p>
        </p:txBody>
      </p:sp>
      <p:sp>
        <p:nvSpPr>
          <p:cNvPr id="64534" name="Oval 6">
            <a:extLst>
              <a:ext uri="{FF2B5EF4-FFF2-40B4-BE49-F238E27FC236}">
                <a16:creationId xmlns:a16="http://schemas.microsoft.com/office/drawing/2014/main" id="{F596BBC7-E263-2ACD-7D5A-A3F20FE16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6281" y="2329730"/>
            <a:ext cx="503237" cy="241300"/>
          </a:xfrm>
          <a:prstGeom prst="ellipse">
            <a:avLst/>
          </a:prstGeom>
          <a:noFill/>
          <a:ln w="28575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64535" name="Oval 30">
            <a:extLst>
              <a:ext uri="{FF2B5EF4-FFF2-40B4-BE49-F238E27FC236}">
                <a16:creationId xmlns:a16="http://schemas.microsoft.com/office/drawing/2014/main" id="{A72965BE-1AF4-E328-6418-55FCB70F0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1099" y="5656263"/>
            <a:ext cx="449263" cy="241300"/>
          </a:xfrm>
          <a:prstGeom prst="ellipse">
            <a:avLst/>
          </a:prstGeom>
          <a:noFill/>
          <a:ln w="28575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64536" name="Oval 31">
            <a:extLst>
              <a:ext uri="{FF2B5EF4-FFF2-40B4-BE49-F238E27FC236}">
                <a16:creationId xmlns:a16="http://schemas.microsoft.com/office/drawing/2014/main" id="{4F644890-B4D6-B5A4-063F-EE0DEED2C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899" y="4382220"/>
            <a:ext cx="652463" cy="241300"/>
          </a:xfrm>
          <a:prstGeom prst="ellipse">
            <a:avLst/>
          </a:prstGeom>
          <a:noFill/>
          <a:ln w="28575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64537" name="Oval 33">
            <a:extLst>
              <a:ext uri="{FF2B5EF4-FFF2-40B4-BE49-F238E27FC236}">
                <a16:creationId xmlns:a16="http://schemas.microsoft.com/office/drawing/2014/main" id="{5EBE7FEC-3B6C-FAB9-5BD9-E7A86A9D1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74" y="5629619"/>
            <a:ext cx="719138" cy="241300"/>
          </a:xfrm>
          <a:prstGeom prst="ellipse">
            <a:avLst/>
          </a:prstGeom>
          <a:noFill/>
          <a:ln w="28575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F289B92-EDCD-46E7-EF8C-F6ACA78C58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488486"/>
              </p:ext>
            </p:extLst>
          </p:nvPr>
        </p:nvGraphicFramePr>
        <p:xfrm>
          <a:off x="192087" y="905225"/>
          <a:ext cx="3851276" cy="534967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441543">
                  <a:extLst>
                    <a:ext uri="{9D8B030D-6E8A-4147-A177-3AD203B41FA5}">
                      <a16:colId xmlns:a16="http://schemas.microsoft.com/office/drawing/2014/main" val="2634220614"/>
                    </a:ext>
                  </a:extLst>
                </a:gridCol>
                <a:gridCol w="409733">
                  <a:extLst>
                    <a:ext uri="{9D8B030D-6E8A-4147-A177-3AD203B41FA5}">
                      <a16:colId xmlns:a16="http://schemas.microsoft.com/office/drawing/2014/main" val="2199156439"/>
                    </a:ext>
                  </a:extLst>
                </a:gridCol>
              </a:tblGrid>
              <a:tr h="321918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3.1 Total number of regular medicine orders  (if ‘0’, go to section 4)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4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0285673"/>
                  </a:ext>
                </a:extLst>
              </a:tr>
              <a:tr h="490530">
                <a:tc gridSpan="2"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3.2 Record the number of orders in this section where the following errors are identified: 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7511087"/>
                  </a:ext>
                </a:extLst>
              </a:tr>
              <a:tr h="25389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Order not legible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1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5959518"/>
                  </a:ext>
                </a:extLst>
              </a:tr>
              <a:tr h="321918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Order contains one or more error-prone abbreviation(s)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2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671963"/>
                  </a:ext>
                </a:extLst>
              </a:tr>
              <a:tr h="25389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Medicine name not complete and correct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2*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3506114"/>
                  </a:ext>
                </a:extLst>
              </a:tr>
              <a:tr h="25389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Route not complete and correct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0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5801116"/>
                  </a:ext>
                </a:extLst>
              </a:tr>
              <a:tr h="25389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Dose not complete and correct 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0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57860669"/>
                  </a:ext>
                </a:extLst>
              </a:tr>
              <a:tr h="25389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Frequency not complete and correct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0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5139568"/>
                  </a:ext>
                </a:extLst>
              </a:tr>
              <a:tr h="25389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Prescriber name not legible on the chart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0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26265982"/>
                  </a:ext>
                </a:extLst>
              </a:tr>
              <a:tr h="25389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Order not signed by prescriber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0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7486675"/>
                  </a:ext>
                </a:extLst>
              </a:tr>
              <a:tr h="321918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3.3 How many regular medicine orders contain one or more of the above errors?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3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6793634"/>
                  </a:ext>
                </a:extLst>
              </a:tr>
              <a:tr h="25389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3.4 Total number of SR medicines orders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2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7158352"/>
                  </a:ext>
                </a:extLst>
              </a:tr>
              <a:tr h="321918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3.5 Number of orders where SR box is not ticked for SR medicines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0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3610870"/>
                  </a:ext>
                </a:extLst>
              </a:tr>
              <a:tr h="321918">
                <a:tc>
                  <a:txBody>
                    <a:bodyPr/>
                    <a:lstStyle/>
                    <a:p>
                      <a:pPr marL="914400" indent="-914400"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3.6 Number of orders where indication is not documented 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3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4481126"/>
                  </a:ext>
                </a:extLst>
              </a:tr>
              <a:tr h="507782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3.7 Number of orders where dose calculation is not documented for patients aged 12 years or under (NIMC paediatric only)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653901"/>
                  </a:ext>
                </a:extLst>
              </a:tr>
              <a:tr h="321918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3.8 Total number of required doses prescribed in the regular medicines section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 8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2521961"/>
                  </a:ext>
                </a:extLst>
              </a:tr>
              <a:tr h="321918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3.9 How many doses were missed without a reason for not administering specified?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 dirty="0">
                          <a:effectLst/>
                        </a:rPr>
                        <a:t> 0</a:t>
                      </a:r>
                      <a:endParaRPr lang="en-AU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435848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8B1D0912-0D8A-83E2-353E-F5EFFD0F16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33375"/>
            <a:ext cx="7377113" cy="1003300"/>
          </a:xfrm>
        </p:spPr>
        <p:txBody>
          <a:bodyPr/>
          <a:lstStyle/>
          <a:p>
            <a:r>
              <a:rPr lang="en-AU" altLang="en-US" sz="4000">
                <a:solidFill>
                  <a:srgbClr val="005B38"/>
                </a:solidFill>
              </a:rPr>
              <a:t>Section 3 explanation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F860C978-CE53-B87C-EC8F-DA220B095C8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336675"/>
            <a:ext cx="9144000" cy="43688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AU" altLang="en-US" sz="2400" u="sng"/>
              <a:t>3.1</a:t>
            </a:r>
            <a:r>
              <a:rPr lang="en-AU" altLang="en-US" sz="2400"/>
              <a:t> count up all medication orders (does not include nutritional supplements)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AU" altLang="en-US" sz="2400"/>
          </a:p>
          <a:p>
            <a:pPr>
              <a:defRPr/>
            </a:pPr>
            <a:r>
              <a:rPr lang="en-AU" altLang="en-US" sz="2400" u="sng"/>
              <a:t>3.2</a:t>
            </a:r>
            <a:r>
              <a:rPr lang="en-AU" altLang="en-US" sz="2400"/>
              <a:t> </a:t>
            </a:r>
          </a:p>
          <a:p>
            <a:pPr lvl="1">
              <a:defRPr/>
            </a:pPr>
            <a:r>
              <a:rPr lang="en-AU" altLang="en-US" sz="2200"/>
              <a:t>order not legible – relates only to handwriting (mane is difficult to read) </a:t>
            </a:r>
          </a:p>
          <a:p>
            <a:pPr lvl="1">
              <a:defRPr/>
            </a:pPr>
            <a:r>
              <a:rPr lang="en-AU" altLang="en-US" sz="2200"/>
              <a:t>error prone = ‘ii’  and ‘mcg’ are both incorrect</a:t>
            </a:r>
          </a:p>
          <a:p>
            <a:pPr lvl="1">
              <a:defRPr/>
            </a:pPr>
            <a:r>
              <a:rPr lang="en-AU" altLang="en-US" sz="2200"/>
              <a:t>Medicine name not complete and correct = ‘</a:t>
            </a:r>
            <a:r>
              <a:rPr lang="en-AU" altLang="en-US" sz="2200" err="1"/>
              <a:t>Targin</a:t>
            </a:r>
            <a:r>
              <a:rPr lang="en-AU" altLang="en-US" sz="2200"/>
              <a:t>’ and ‘Slow K’ (*But this may depend on hospital policy)’</a:t>
            </a:r>
          </a:p>
          <a:p>
            <a:pPr marL="457200" lvl="1" indent="0">
              <a:buFont typeface="Wingdings" panose="05000000000000000000" pitchFamily="2" charset="2"/>
              <a:buNone/>
              <a:defRPr/>
            </a:pPr>
            <a:endParaRPr lang="en-AU" altLang="en-US" sz="2200"/>
          </a:p>
          <a:p>
            <a:pPr>
              <a:defRPr/>
            </a:pPr>
            <a:r>
              <a:rPr lang="en-AU" altLang="en-US" sz="2400" u="sng"/>
              <a:t>3.3</a:t>
            </a:r>
            <a:r>
              <a:rPr lang="en-AU" altLang="en-US" sz="2400"/>
              <a:t> = 3 (</a:t>
            </a:r>
            <a:r>
              <a:rPr lang="en-AU" altLang="en-US" sz="2400" err="1"/>
              <a:t>Targin</a:t>
            </a:r>
            <a:r>
              <a:rPr lang="en-AU" altLang="en-US" sz="2400"/>
              <a:t>, Slow K and Cholecalciferol orders)  count all the orders that had 1 or more of the above errors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>
            <a:extLst>
              <a:ext uri="{FF2B5EF4-FFF2-40B4-BE49-F238E27FC236}">
                <a16:creationId xmlns:a16="http://schemas.microsoft.com/office/drawing/2014/main" id="{37DDF960-E434-5806-DA1A-828F64382DA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Autofit/>
          </a:bodyPr>
          <a:lstStyle/>
          <a:p>
            <a:r>
              <a:rPr lang="en-AU" altLang="en-US" sz="4000">
                <a:solidFill>
                  <a:srgbClr val="005B38"/>
                </a:solidFill>
              </a:rPr>
              <a:t>More examples of unapproved abbreviations and errors in charting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AD3A2-6161-8628-0B93-85C121BB0E6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defRPr/>
            </a:pPr>
            <a:endParaRPr lang="en-AU" dirty="0"/>
          </a:p>
          <a:p>
            <a:pPr>
              <a:defRPr/>
            </a:pPr>
            <a:endParaRPr lang="en-AU" dirty="0"/>
          </a:p>
          <a:p>
            <a:pPr>
              <a:defRPr/>
            </a:pPr>
            <a:endParaRPr lang="en-AU" dirty="0"/>
          </a:p>
          <a:p>
            <a:pPr>
              <a:defRPr/>
            </a:pPr>
            <a:endParaRPr lang="en-AU" dirty="0"/>
          </a:p>
          <a:p>
            <a:pPr>
              <a:defRPr/>
            </a:pPr>
            <a:endParaRPr lang="en-AU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AU" sz="28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AU" sz="2800" dirty="0"/>
              <a:t>Acknowledgement - NPS NSMC 2018 Course</a:t>
            </a:r>
          </a:p>
        </p:txBody>
      </p:sp>
      <p:pic>
        <p:nvPicPr>
          <p:cNvPr id="66564" name="Picture 2">
            <a:extLst>
              <a:ext uri="{FF2B5EF4-FFF2-40B4-BE49-F238E27FC236}">
                <a16:creationId xmlns:a16="http://schemas.microsoft.com/office/drawing/2014/main" id="{AB6BEB14-080B-95B4-6ED5-C3A60196D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1808163"/>
            <a:ext cx="57912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6565" name="Oval 3">
            <a:extLst>
              <a:ext uri="{FF2B5EF4-FFF2-40B4-BE49-F238E27FC236}">
                <a16:creationId xmlns:a16="http://schemas.microsoft.com/office/drawing/2014/main" id="{3DED1E7F-A08D-008D-CBE7-CF1F76F0C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2420938"/>
            <a:ext cx="1871662" cy="431800"/>
          </a:xfrm>
          <a:prstGeom prst="ellipse">
            <a:avLst/>
          </a:prstGeom>
          <a:noFill/>
          <a:ln w="28575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66566" name="Oval 5">
            <a:extLst>
              <a:ext uri="{FF2B5EF4-FFF2-40B4-BE49-F238E27FC236}">
                <a16:creationId xmlns:a16="http://schemas.microsoft.com/office/drawing/2014/main" id="{6786C426-D4C0-CDD6-94C2-3DC3160CB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357563"/>
            <a:ext cx="1871663" cy="431800"/>
          </a:xfrm>
          <a:prstGeom prst="ellipse">
            <a:avLst/>
          </a:prstGeom>
          <a:noFill/>
          <a:ln w="28575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66567" name="Oval 6">
            <a:extLst>
              <a:ext uri="{FF2B5EF4-FFF2-40B4-BE49-F238E27FC236}">
                <a16:creationId xmlns:a16="http://schemas.microsoft.com/office/drawing/2014/main" id="{E7732FE9-147E-118E-3AB5-EF40AD4E0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800350"/>
            <a:ext cx="1225550" cy="550863"/>
          </a:xfrm>
          <a:prstGeom prst="ellipse">
            <a:avLst/>
          </a:prstGeom>
          <a:noFill/>
          <a:ln w="28575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66568" name="Oval 7">
            <a:extLst>
              <a:ext uri="{FF2B5EF4-FFF2-40B4-BE49-F238E27FC236}">
                <a16:creationId xmlns:a16="http://schemas.microsoft.com/office/drawing/2014/main" id="{AD01C4CB-7D83-D3B5-7CD3-6B578B61AA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063" y="2984500"/>
            <a:ext cx="1873250" cy="373063"/>
          </a:xfrm>
          <a:prstGeom prst="ellipse">
            <a:avLst/>
          </a:prstGeom>
          <a:noFill/>
          <a:ln w="28575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66569" name="Oval 8">
            <a:extLst>
              <a:ext uri="{FF2B5EF4-FFF2-40B4-BE49-F238E27FC236}">
                <a16:creationId xmlns:a16="http://schemas.microsoft.com/office/drawing/2014/main" id="{E20C48DE-2CB9-E484-4336-2D3C7120D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2984500"/>
            <a:ext cx="1873250" cy="373063"/>
          </a:xfrm>
          <a:prstGeom prst="ellipse">
            <a:avLst/>
          </a:prstGeom>
          <a:noFill/>
          <a:ln w="28575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2CE32C-E443-4DC7-155A-75BB1C140A14}"/>
              </a:ext>
            </a:extLst>
          </p:cNvPr>
          <p:cNvSpPr/>
          <p:nvPr/>
        </p:nvSpPr>
        <p:spPr>
          <a:xfrm>
            <a:off x="1082566" y="4004441"/>
            <a:ext cx="1328847" cy="338959"/>
          </a:xfrm>
          <a:prstGeom prst="rect">
            <a:avLst/>
          </a:prstGeom>
          <a:solidFill>
            <a:srgbClr val="005B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>
            <a:extLst>
              <a:ext uri="{FF2B5EF4-FFF2-40B4-BE49-F238E27FC236}">
                <a16:creationId xmlns:a16="http://schemas.microsoft.com/office/drawing/2014/main" id="{64D53283-6B5F-BDFC-9C49-0548D980B4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Autofit/>
          </a:bodyPr>
          <a:lstStyle/>
          <a:p>
            <a:r>
              <a:rPr lang="en-AU" altLang="en-US" sz="4000">
                <a:solidFill>
                  <a:srgbClr val="005B38"/>
                </a:solidFill>
              </a:rPr>
              <a:t>More examples of unapproved abbreviations and errors in charting</a:t>
            </a:r>
          </a:p>
        </p:txBody>
      </p:sp>
      <p:sp>
        <p:nvSpPr>
          <p:cNvPr id="67587" name="Content Placeholder 2">
            <a:extLst>
              <a:ext uri="{FF2B5EF4-FFF2-40B4-BE49-F238E27FC236}">
                <a16:creationId xmlns:a16="http://schemas.microsoft.com/office/drawing/2014/main" id="{DB358319-1284-A68A-6DFC-1B5C110D6F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36588" y="1978025"/>
            <a:ext cx="8507412" cy="4135438"/>
          </a:xfrm>
        </p:spPr>
        <p:txBody>
          <a:bodyPr>
            <a:normAutofit/>
          </a:bodyPr>
          <a:lstStyle/>
          <a:p>
            <a:endParaRPr lang="en-AU" altLang="en-US" dirty="0"/>
          </a:p>
          <a:p>
            <a:endParaRPr lang="en-AU" altLang="en-US" dirty="0"/>
          </a:p>
          <a:p>
            <a:endParaRPr lang="en-AU" altLang="en-US" dirty="0"/>
          </a:p>
          <a:p>
            <a:endParaRPr lang="en-AU" altLang="en-US" dirty="0"/>
          </a:p>
          <a:p>
            <a:endParaRPr lang="en-AU" altLang="en-US" dirty="0"/>
          </a:p>
          <a:p>
            <a:endParaRPr lang="en-AU" altLang="en-US" dirty="0"/>
          </a:p>
          <a:p>
            <a:endParaRPr lang="en-AU" altLang="en-US" dirty="0"/>
          </a:p>
          <a:p>
            <a:r>
              <a:rPr lang="en-AU" altLang="en-US" dirty="0"/>
              <a:t>Acknowledgement – NPS NSMC 2018 Course</a:t>
            </a:r>
          </a:p>
        </p:txBody>
      </p:sp>
      <p:sp>
        <p:nvSpPr>
          <p:cNvPr id="67592" name="Oval 7">
            <a:extLst>
              <a:ext uri="{FF2B5EF4-FFF2-40B4-BE49-F238E27FC236}">
                <a16:creationId xmlns:a16="http://schemas.microsoft.com/office/drawing/2014/main" id="{E8787D8E-A63F-3B25-6D6F-6AA886990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3103563"/>
            <a:ext cx="642937" cy="468312"/>
          </a:xfrm>
          <a:prstGeom prst="ellipse">
            <a:avLst/>
          </a:prstGeom>
          <a:noFill/>
          <a:ln w="28575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2017FF-2424-3297-93F6-E388AB71F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0" y="1688782"/>
            <a:ext cx="5601482" cy="261021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4EF80D50-36E7-1362-F806-FD32F011233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377113" cy="1003300"/>
          </a:xfrm>
        </p:spPr>
        <p:txBody>
          <a:bodyPr>
            <a:normAutofit fontScale="90000"/>
          </a:bodyPr>
          <a:lstStyle/>
          <a:p>
            <a:r>
              <a:rPr lang="en-AU" altLang="en-US" sz="4000">
                <a:solidFill>
                  <a:srgbClr val="005B38"/>
                </a:solidFill>
              </a:rPr>
              <a:t>Section 4</a:t>
            </a:r>
            <a:br>
              <a:rPr lang="en-AU" altLang="en-US" sz="4000">
                <a:solidFill>
                  <a:srgbClr val="005B38"/>
                </a:solidFill>
              </a:rPr>
            </a:br>
            <a:r>
              <a:rPr lang="en-AU" altLang="en-US" sz="4000">
                <a:solidFill>
                  <a:srgbClr val="005B38"/>
                </a:solidFill>
              </a:rPr>
              <a:t>PRN Medicine orders</a:t>
            </a:r>
            <a:endParaRPr lang="en-AU" altLang="en-US" sz="4000" b="1"/>
          </a:p>
        </p:txBody>
      </p:sp>
      <p:sp>
        <p:nvSpPr>
          <p:cNvPr id="68611" name="Content Placeholder 2">
            <a:extLst>
              <a:ext uri="{FF2B5EF4-FFF2-40B4-BE49-F238E27FC236}">
                <a16:creationId xmlns:a16="http://schemas.microsoft.com/office/drawing/2014/main" id="{6BCA58E9-1B99-7E7E-9B89-0860F8A32C8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095375"/>
            <a:ext cx="8839200" cy="4197350"/>
          </a:xfrm>
        </p:spPr>
        <p:txBody>
          <a:bodyPr>
            <a:normAutofit/>
          </a:bodyPr>
          <a:lstStyle/>
          <a:p>
            <a:r>
              <a:rPr lang="en-AU" altLang="en-US" sz="2400"/>
              <a:t>Applies to all medicine orders in the PRN sections of all active charts in current use</a:t>
            </a:r>
          </a:p>
          <a:p>
            <a:r>
              <a:rPr lang="en-AU" altLang="en-US" sz="2400"/>
              <a:t>Excludes ceased medications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6E2952-DB5E-DD7E-F5AF-59BAD9626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99" y="2268912"/>
            <a:ext cx="8521002" cy="393382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>
            <a:extLst>
              <a:ext uri="{FF2B5EF4-FFF2-40B4-BE49-F238E27FC236}">
                <a16:creationId xmlns:a16="http://schemas.microsoft.com/office/drawing/2014/main" id="{20014CF9-64C4-8541-C542-108F50E045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7885113" cy="1003300"/>
          </a:xfrm>
        </p:spPr>
        <p:txBody>
          <a:bodyPr>
            <a:normAutofit fontScale="90000"/>
          </a:bodyPr>
          <a:lstStyle/>
          <a:p>
            <a:r>
              <a:rPr lang="en-AU" altLang="en-US" sz="4000">
                <a:solidFill>
                  <a:srgbClr val="005B38"/>
                </a:solidFill>
              </a:rPr>
              <a:t>Section 4</a:t>
            </a:r>
            <a:br>
              <a:rPr lang="en-AU" altLang="en-US" sz="4000">
                <a:solidFill>
                  <a:srgbClr val="005B38"/>
                </a:solidFill>
              </a:rPr>
            </a:br>
            <a:r>
              <a:rPr lang="en-AU" altLang="en-US" sz="4000">
                <a:solidFill>
                  <a:srgbClr val="005B38"/>
                </a:solidFill>
              </a:rPr>
              <a:t>PRN Medicine orders</a:t>
            </a:r>
            <a:endParaRPr lang="en-AU" altLang="en-US" sz="4000" b="1"/>
          </a:p>
        </p:txBody>
      </p:sp>
      <p:sp>
        <p:nvSpPr>
          <p:cNvPr id="69635" name="Content Placeholder 2">
            <a:extLst>
              <a:ext uri="{FF2B5EF4-FFF2-40B4-BE49-F238E27FC236}">
                <a16:creationId xmlns:a16="http://schemas.microsoft.com/office/drawing/2014/main" id="{DB9514B2-2904-57EE-4C74-3FA745DCF68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003300"/>
            <a:ext cx="7510463" cy="534828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AU" altLang="en-US" sz="2700" b="1" dirty="0">
                <a:solidFill>
                  <a:srgbClr val="005B38"/>
                </a:solidFill>
              </a:rPr>
              <a:t>Hourly frequency not complete and correct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>
              <a:solidFill>
                <a:srgbClr val="C000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>
              <a:solidFill>
                <a:srgbClr val="C000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>
              <a:solidFill>
                <a:srgbClr val="C000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>
              <a:solidFill>
                <a:srgbClr val="C000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>
              <a:solidFill>
                <a:srgbClr val="C000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AU" altLang="en-US" sz="2700" b="1" dirty="0">
                <a:solidFill>
                  <a:srgbClr val="005B38"/>
                </a:solidFill>
              </a:rPr>
              <a:t>Maximum PRN dose in 24 hours not documented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en-AU" altLang="en-US" b="1" dirty="0"/>
          </a:p>
        </p:txBody>
      </p:sp>
      <p:pic>
        <p:nvPicPr>
          <p:cNvPr id="69636" name="Picture 2">
            <a:extLst>
              <a:ext uri="{FF2B5EF4-FFF2-40B4-BE49-F238E27FC236}">
                <a16:creationId xmlns:a16="http://schemas.microsoft.com/office/drawing/2014/main" id="{9F12ACDF-8BE4-B673-D8E2-B2591ECAF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724400"/>
            <a:ext cx="425767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7" name="Oval 4">
            <a:extLst>
              <a:ext uri="{FF2B5EF4-FFF2-40B4-BE49-F238E27FC236}">
                <a16:creationId xmlns:a16="http://schemas.microsoft.com/office/drawing/2014/main" id="{20B05E55-1257-8B84-802A-3F301E8F6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7413" y="5108575"/>
            <a:ext cx="1296987" cy="503238"/>
          </a:xfrm>
          <a:prstGeom prst="ellipse">
            <a:avLst/>
          </a:prstGeom>
          <a:noFill/>
          <a:ln w="3810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69638" name="Line Callout 1 5">
            <a:extLst>
              <a:ext uri="{FF2B5EF4-FFF2-40B4-BE49-F238E27FC236}">
                <a16:creationId xmlns:a16="http://schemas.microsoft.com/office/drawing/2014/main" id="{7EF745B3-8FD9-B51A-FBB5-20B27869AC16}"/>
              </a:ext>
            </a:extLst>
          </p:cNvPr>
          <p:cNvSpPr>
            <a:spLocks/>
          </p:cNvSpPr>
          <p:nvPr/>
        </p:nvSpPr>
        <p:spPr bwMode="auto">
          <a:xfrm>
            <a:off x="5508624" y="4826000"/>
            <a:ext cx="2397127" cy="792163"/>
          </a:xfrm>
          <a:prstGeom prst="borderCallout1">
            <a:avLst>
              <a:gd name="adj1" fmla="val 42551"/>
              <a:gd name="adj2" fmla="val -778"/>
              <a:gd name="adj3" fmla="val 64630"/>
              <a:gd name="adj4" fmla="val -42468"/>
            </a:avLst>
          </a:prstGeom>
          <a:noFill/>
          <a:ln w="3810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AU" altLang="en-US" sz="2400"/>
              <a:t>Has this been completed?</a:t>
            </a:r>
          </a:p>
        </p:txBody>
      </p:sp>
      <p:pic>
        <p:nvPicPr>
          <p:cNvPr id="69639" name="Picture 2">
            <a:extLst>
              <a:ext uri="{FF2B5EF4-FFF2-40B4-BE49-F238E27FC236}">
                <a16:creationId xmlns:a16="http://schemas.microsoft.com/office/drawing/2014/main" id="{11FCD856-227A-8B50-36AB-040850407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69" y="1550988"/>
            <a:ext cx="425767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40" name="Oval 4">
            <a:extLst>
              <a:ext uri="{FF2B5EF4-FFF2-40B4-BE49-F238E27FC236}">
                <a16:creationId xmlns:a16="http://schemas.microsoft.com/office/drawing/2014/main" id="{E953D2DD-5B15-F47C-F298-ECCB5349F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3227" y="1963761"/>
            <a:ext cx="1296987" cy="503237"/>
          </a:xfrm>
          <a:prstGeom prst="ellipse">
            <a:avLst/>
          </a:prstGeom>
          <a:noFill/>
          <a:ln w="3810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69641" name="Line Callout 1 5">
            <a:extLst>
              <a:ext uri="{FF2B5EF4-FFF2-40B4-BE49-F238E27FC236}">
                <a16:creationId xmlns:a16="http://schemas.microsoft.com/office/drawing/2014/main" id="{C527D3AC-8235-BA93-45E2-07D046D12829}"/>
              </a:ext>
            </a:extLst>
          </p:cNvPr>
          <p:cNvSpPr>
            <a:spLocks/>
          </p:cNvSpPr>
          <p:nvPr/>
        </p:nvSpPr>
        <p:spPr bwMode="auto">
          <a:xfrm>
            <a:off x="5683069" y="1882774"/>
            <a:ext cx="2972162" cy="981075"/>
          </a:xfrm>
          <a:prstGeom prst="borderCallout1">
            <a:avLst>
              <a:gd name="adj1" fmla="val 42551"/>
              <a:gd name="adj2" fmla="val -778"/>
              <a:gd name="adj3" fmla="val 40417"/>
              <a:gd name="adj4" fmla="val -114190"/>
            </a:avLst>
          </a:prstGeom>
          <a:noFill/>
          <a:ln w="3810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AU" altLang="en-US" sz="2400"/>
              <a:t>Is this complete and correct?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>
            <a:extLst>
              <a:ext uri="{FF2B5EF4-FFF2-40B4-BE49-F238E27FC236}">
                <a16:creationId xmlns:a16="http://schemas.microsoft.com/office/drawing/2014/main" id="{80237FA7-9DF9-421D-E2BF-9ECA4AE9F2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6838"/>
            <a:ext cx="7488238" cy="879475"/>
          </a:xfrm>
        </p:spPr>
        <p:txBody>
          <a:bodyPr>
            <a:normAutofit fontScale="90000"/>
          </a:bodyPr>
          <a:lstStyle/>
          <a:p>
            <a:r>
              <a:rPr lang="en-AU" altLang="en-US" sz="4000">
                <a:solidFill>
                  <a:srgbClr val="005B38"/>
                </a:solidFill>
              </a:rPr>
              <a:t>Section 4 </a:t>
            </a:r>
            <a:br>
              <a:rPr lang="en-AU" altLang="en-US" sz="4000">
                <a:solidFill>
                  <a:srgbClr val="005B38"/>
                </a:solidFill>
                <a:cs typeface="Arial"/>
              </a:rPr>
            </a:br>
            <a:r>
              <a:rPr lang="en-AU" altLang="en-US" sz="4000">
                <a:solidFill>
                  <a:srgbClr val="005B38"/>
                </a:solidFill>
              </a:rPr>
              <a:t>PRN medicine orders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10B7B1AD-5C3E-355E-2835-8D99791F8ADA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88274792"/>
              </p:ext>
            </p:extLst>
          </p:nvPr>
        </p:nvGraphicFramePr>
        <p:xfrm>
          <a:off x="0" y="1279525"/>
          <a:ext cx="4815231" cy="485728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096117">
                  <a:extLst>
                    <a:ext uri="{9D8B030D-6E8A-4147-A177-3AD203B41FA5}">
                      <a16:colId xmlns:a16="http://schemas.microsoft.com/office/drawing/2014/main" val="2964455826"/>
                    </a:ext>
                  </a:extLst>
                </a:gridCol>
                <a:gridCol w="719114">
                  <a:extLst>
                    <a:ext uri="{9D8B030D-6E8A-4147-A177-3AD203B41FA5}">
                      <a16:colId xmlns:a16="http://schemas.microsoft.com/office/drawing/2014/main" val="1214855002"/>
                    </a:ext>
                  </a:extLst>
                </a:gridCol>
              </a:tblGrid>
              <a:tr h="297623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4.1 Total number of PRN medicine orders  (if ‘0’, go to section 5)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4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6495544"/>
                  </a:ext>
                </a:extLst>
              </a:tr>
              <a:tr h="392941">
                <a:tc gridSpan="2"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4.2 Record the number of orders in this section where the following errors are identified:  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1285368"/>
                  </a:ext>
                </a:extLst>
              </a:tr>
              <a:tr h="297623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Order not legible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0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899518"/>
                  </a:ext>
                </a:extLst>
              </a:tr>
              <a:tr h="297623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Order contains one or more error-prone abbreviation(s)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2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5483148"/>
                  </a:ext>
                </a:extLst>
              </a:tr>
              <a:tr h="297623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Medicine name not complete and correct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0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6069647"/>
                  </a:ext>
                </a:extLst>
              </a:tr>
              <a:tr h="297623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Route not complete and correct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0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1371448"/>
                  </a:ext>
                </a:extLst>
              </a:tr>
              <a:tr h="297623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Dose not complete and correct 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1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395614"/>
                  </a:ext>
                </a:extLst>
              </a:tr>
              <a:tr h="297623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Hourly frequency not complete and correct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1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3000627"/>
                  </a:ext>
                </a:extLst>
              </a:tr>
              <a:tr h="297623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Maximum PRN dose in 24 hours not documented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4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1511313"/>
                  </a:ext>
                </a:extLst>
              </a:tr>
              <a:tr h="297623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Prescriber name not legible on the chart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0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6330315"/>
                  </a:ext>
                </a:extLst>
              </a:tr>
              <a:tr h="297623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Order not signed by prescriber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0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6847463"/>
                  </a:ext>
                </a:extLst>
              </a:tr>
              <a:tr h="595244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4.3 How many PRN medicine orders contain one or more of the above errors?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4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5470003"/>
                  </a:ext>
                </a:extLst>
              </a:tr>
              <a:tr h="297623">
                <a:tc>
                  <a:txBody>
                    <a:bodyPr/>
                    <a:lstStyle/>
                    <a:p>
                      <a:pPr marL="914400" indent="-914400"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4.4 Number of orders where indication is not documented 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AU"/>
                        <a:t>2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5463942"/>
                  </a:ext>
                </a:extLst>
              </a:tr>
              <a:tr h="595244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4.5 Number of orders where dose calculation is not documented for patients aged 12 years or under (NIMC paediatric only)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629154"/>
                  </a:ext>
                </a:extLst>
              </a:tr>
            </a:tbl>
          </a:graphicData>
        </a:graphic>
      </p:graphicFrame>
      <p:pic>
        <p:nvPicPr>
          <p:cNvPr id="70672" name="Picture 5">
            <a:extLst>
              <a:ext uri="{FF2B5EF4-FFF2-40B4-BE49-F238E27FC236}">
                <a16:creationId xmlns:a16="http://schemas.microsoft.com/office/drawing/2014/main" id="{5DE1B7B1-E1EF-1193-9959-34AA93721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297" y="0"/>
            <a:ext cx="3505200" cy="658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73" name="Oval 5">
            <a:extLst>
              <a:ext uri="{FF2B5EF4-FFF2-40B4-BE49-F238E27FC236}">
                <a16:creationId xmlns:a16="http://schemas.microsoft.com/office/drawing/2014/main" id="{1612BFA2-7686-07F3-5C2A-6CD71C1E1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2122" y="1314514"/>
            <a:ext cx="287338" cy="369887"/>
          </a:xfrm>
          <a:prstGeom prst="ellipse">
            <a:avLst/>
          </a:prstGeom>
          <a:noFill/>
          <a:ln w="1905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70674" name="Oval 26">
            <a:extLst>
              <a:ext uri="{FF2B5EF4-FFF2-40B4-BE49-F238E27FC236}">
                <a16:creationId xmlns:a16="http://schemas.microsoft.com/office/drawing/2014/main" id="{70C618C6-8CAA-C5CB-D21E-C79038A19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3024" y="5571240"/>
            <a:ext cx="632873" cy="235671"/>
          </a:xfrm>
          <a:prstGeom prst="ellipse">
            <a:avLst/>
          </a:prstGeom>
          <a:noFill/>
          <a:ln w="1905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70675" name="Oval 27">
            <a:extLst>
              <a:ext uri="{FF2B5EF4-FFF2-40B4-BE49-F238E27FC236}">
                <a16:creationId xmlns:a16="http://schemas.microsoft.com/office/drawing/2014/main" id="{CBED4449-9471-8E7B-4786-C9062A51E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697" y="4489540"/>
            <a:ext cx="682625" cy="282575"/>
          </a:xfrm>
          <a:prstGeom prst="ellipse">
            <a:avLst/>
          </a:prstGeom>
          <a:noFill/>
          <a:ln w="1905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3" name="Oval 26">
            <a:extLst>
              <a:ext uri="{FF2B5EF4-FFF2-40B4-BE49-F238E27FC236}">
                <a16:creationId xmlns:a16="http://schemas.microsoft.com/office/drawing/2014/main" id="{2C40CD94-8769-D711-3DFA-AD28E0759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697" y="4223209"/>
            <a:ext cx="472503" cy="282575"/>
          </a:xfrm>
          <a:prstGeom prst="ellipse">
            <a:avLst/>
          </a:prstGeom>
          <a:noFill/>
          <a:ln w="19050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>
            <a:extLst>
              <a:ext uri="{FF2B5EF4-FFF2-40B4-BE49-F238E27FC236}">
                <a16:creationId xmlns:a16="http://schemas.microsoft.com/office/drawing/2014/main" id="{EAB84834-9D0B-B34A-A704-7B218A67862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AU" altLang="en-US" sz="4000">
                <a:solidFill>
                  <a:srgbClr val="005B38"/>
                </a:solidFill>
              </a:rPr>
              <a:t>Section 4 explanation</a:t>
            </a:r>
          </a:p>
        </p:txBody>
      </p:sp>
      <p:sp>
        <p:nvSpPr>
          <p:cNvPr id="71683" name="Content Placeholder 2">
            <a:extLst>
              <a:ext uri="{FF2B5EF4-FFF2-40B4-BE49-F238E27FC236}">
                <a16:creationId xmlns:a16="http://schemas.microsoft.com/office/drawing/2014/main" id="{ABCB711F-CC01-7596-2475-F6DA7C0D404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7538" y="1341438"/>
            <a:ext cx="8526462" cy="5241925"/>
          </a:xfrm>
        </p:spPr>
        <p:txBody>
          <a:bodyPr>
            <a:normAutofit/>
          </a:bodyPr>
          <a:lstStyle/>
          <a:p>
            <a:r>
              <a:rPr lang="en-AU" altLang="en-US" u="sng" dirty="0"/>
              <a:t>4.1</a:t>
            </a:r>
            <a:r>
              <a:rPr lang="en-AU" altLang="en-US" dirty="0"/>
              <a:t> – only count the active orders on the chart</a:t>
            </a:r>
          </a:p>
          <a:p>
            <a:pPr marL="0" indent="0">
              <a:buNone/>
            </a:pPr>
            <a:endParaRPr lang="en-AU" altLang="en-US" sz="1700" dirty="0"/>
          </a:p>
          <a:p>
            <a:r>
              <a:rPr lang="en-AU" altLang="en-US" u="sng" dirty="0"/>
              <a:t>4.2</a:t>
            </a:r>
            <a:r>
              <a:rPr lang="en-AU" altLang="en-US" dirty="0"/>
              <a:t> </a:t>
            </a:r>
          </a:p>
          <a:p>
            <a:pPr lvl="1"/>
            <a:r>
              <a:rPr lang="en-AU" altLang="en-US" dirty="0"/>
              <a:t>error prone abbreviation =  ‘ii’ and ‘IR’</a:t>
            </a:r>
          </a:p>
          <a:p>
            <a:pPr lvl="1"/>
            <a:r>
              <a:rPr lang="en-AU" altLang="en-US" dirty="0"/>
              <a:t>dose not complete and correct = the fentanyl protocol order only states PACU</a:t>
            </a:r>
          </a:p>
          <a:p>
            <a:pPr lvl="1"/>
            <a:r>
              <a:rPr lang="en-AU" altLang="en-US" dirty="0"/>
              <a:t>hourly frequency = fentanyl protocol order dose not have an hourly frequency prescribed</a:t>
            </a:r>
          </a:p>
          <a:p>
            <a:endParaRPr lang="en-AU" altLang="en-US" dirty="0"/>
          </a:p>
          <a:p>
            <a:r>
              <a:rPr lang="en-AU" altLang="en-US" sz="2400" dirty="0"/>
              <a:t>Depending on local protocol the fentanyl order may be considered complete and correct if it follows local guidelines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>
            <a:extLst>
              <a:ext uri="{FF2B5EF4-FFF2-40B4-BE49-F238E27FC236}">
                <a16:creationId xmlns:a16="http://schemas.microsoft.com/office/drawing/2014/main" id="{A9F951B8-6977-E93E-7D51-9E56149AADE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3"/>
            <a:ext cx="9051925" cy="10033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AU" altLang="en-US" dirty="0">
                <a:solidFill>
                  <a:srgbClr val="005B38"/>
                </a:solidFill>
              </a:rPr>
              <a:t>Section 5</a:t>
            </a:r>
            <a:br>
              <a:rPr lang="en-AU" altLang="en-US" dirty="0">
                <a:solidFill>
                  <a:srgbClr val="005B38"/>
                </a:solidFill>
              </a:rPr>
            </a:br>
            <a:r>
              <a:rPr lang="en-AU" altLang="en-US" sz="4000" dirty="0">
                <a:solidFill>
                  <a:srgbClr val="005B38"/>
                </a:solidFill>
              </a:rPr>
              <a:t>Once only, nurse initiated and phone orders</a:t>
            </a:r>
            <a:endParaRPr lang="en-AU" altLang="en-US" sz="4000" dirty="0"/>
          </a:p>
        </p:txBody>
      </p:sp>
      <p:sp>
        <p:nvSpPr>
          <p:cNvPr id="72707" name="Content Placeholder 2">
            <a:extLst>
              <a:ext uri="{FF2B5EF4-FFF2-40B4-BE49-F238E27FC236}">
                <a16:creationId xmlns:a16="http://schemas.microsoft.com/office/drawing/2014/main" id="{E75FE27A-27CA-C0B4-747B-A410DCE34C0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80975" y="1216025"/>
            <a:ext cx="8963025" cy="4195763"/>
          </a:xfrm>
        </p:spPr>
        <p:txBody>
          <a:bodyPr>
            <a:normAutofit/>
          </a:bodyPr>
          <a:lstStyle/>
          <a:p>
            <a:r>
              <a:rPr lang="en-AU" altLang="en-US" sz="2300"/>
              <a:t>Applies to all medicine orders in the once only, nurse initiated and phone order sections of all active charts in current use</a:t>
            </a:r>
          </a:p>
          <a:p>
            <a:r>
              <a:rPr lang="en-AU" altLang="en-US" sz="2300"/>
              <a:t>Excludes ceased medications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4893A3-0D32-B210-811A-E8C4DEDBB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914" y="2411854"/>
            <a:ext cx="8136320" cy="3777797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>
            <a:extLst>
              <a:ext uri="{FF2B5EF4-FFF2-40B4-BE49-F238E27FC236}">
                <a16:creationId xmlns:a16="http://schemas.microsoft.com/office/drawing/2014/main" id="{C844B5DA-AD30-2725-F76E-4C4799AA546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6350"/>
            <a:ext cx="9036050" cy="1003300"/>
          </a:xfrm>
        </p:spPr>
        <p:txBody>
          <a:bodyPr/>
          <a:lstStyle/>
          <a:p>
            <a:r>
              <a:rPr lang="en-AU" altLang="en-US" sz="3600" dirty="0">
                <a:solidFill>
                  <a:srgbClr val="005B38"/>
                </a:solidFill>
              </a:rPr>
              <a:t>Prescribing and Administration</a:t>
            </a:r>
          </a:p>
        </p:txBody>
      </p:sp>
      <p:sp>
        <p:nvSpPr>
          <p:cNvPr id="73731" name="Content Placeholder 2">
            <a:extLst>
              <a:ext uri="{FF2B5EF4-FFF2-40B4-BE49-F238E27FC236}">
                <a16:creationId xmlns:a16="http://schemas.microsoft.com/office/drawing/2014/main" id="{37D8FDFD-0C75-66E7-DC62-5507A7A3242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287463"/>
            <a:ext cx="7377113" cy="4137025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AU" altLang="en-US" b="1" dirty="0">
                <a:solidFill>
                  <a:srgbClr val="005B38"/>
                </a:solidFill>
              </a:rPr>
              <a:t>Double signature not complete </a:t>
            </a:r>
            <a:r>
              <a:rPr lang="en-AU" altLang="en-US" dirty="0"/>
              <a:t>(phone order only)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AU" altLang="en-US" dirty="0"/>
          </a:p>
          <a:p>
            <a:pPr marL="0" indent="0">
              <a:buFont typeface="Wingdings" panose="05000000000000000000" pitchFamily="2" charset="2"/>
              <a:buNone/>
            </a:pPr>
            <a:endParaRPr lang="en-AU" altLang="en-US" dirty="0"/>
          </a:p>
          <a:p>
            <a:pPr marL="0" indent="0">
              <a:buFont typeface="Wingdings" panose="05000000000000000000" pitchFamily="2" charset="2"/>
              <a:buNone/>
            </a:pPr>
            <a:endParaRPr lang="en-AU" altLang="en-US" dirty="0"/>
          </a:p>
          <a:p>
            <a:pPr marL="0" indent="0">
              <a:buFont typeface="Wingdings" panose="05000000000000000000" pitchFamily="2" charset="2"/>
              <a:buNone/>
            </a:pPr>
            <a:endParaRPr lang="en-AU" altLang="en-US" dirty="0"/>
          </a:p>
          <a:p>
            <a:pPr marL="0" indent="0">
              <a:buFont typeface="Wingdings" panose="05000000000000000000" pitchFamily="2" charset="2"/>
              <a:buNone/>
            </a:pPr>
            <a:endParaRPr lang="en-AU" altLang="en-US" dirty="0"/>
          </a:p>
        </p:txBody>
      </p:sp>
      <p:pic>
        <p:nvPicPr>
          <p:cNvPr id="73732" name="Picture 6">
            <a:extLst>
              <a:ext uri="{FF2B5EF4-FFF2-40B4-BE49-F238E27FC236}">
                <a16:creationId xmlns:a16="http://schemas.microsoft.com/office/drawing/2014/main" id="{59D1483B-69CE-727A-F8B5-991E5360E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708275"/>
            <a:ext cx="70675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3" name="Oval 6">
            <a:extLst>
              <a:ext uri="{FF2B5EF4-FFF2-40B4-BE49-F238E27FC236}">
                <a16:creationId xmlns:a16="http://schemas.microsoft.com/office/drawing/2014/main" id="{AE1AC0DE-3AB7-76B9-972E-419BC99CC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3" y="2997200"/>
            <a:ext cx="576262" cy="717550"/>
          </a:xfrm>
          <a:prstGeom prst="ellipse">
            <a:avLst/>
          </a:prstGeom>
          <a:noFill/>
          <a:ln w="381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73734" name="Line Callout 1 5">
            <a:extLst>
              <a:ext uri="{FF2B5EF4-FFF2-40B4-BE49-F238E27FC236}">
                <a16:creationId xmlns:a16="http://schemas.microsoft.com/office/drawing/2014/main" id="{56DA6940-E9C1-8E06-572D-617B0E2DFACB}"/>
              </a:ext>
            </a:extLst>
          </p:cNvPr>
          <p:cNvSpPr>
            <a:spLocks/>
          </p:cNvSpPr>
          <p:nvPr/>
        </p:nvSpPr>
        <p:spPr bwMode="auto">
          <a:xfrm>
            <a:off x="3168650" y="4824414"/>
            <a:ext cx="4578629" cy="508000"/>
          </a:xfrm>
          <a:prstGeom prst="borderCallout1">
            <a:avLst>
              <a:gd name="adj1" fmla="val -1500"/>
              <a:gd name="adj2" fmla="val 50079"/>
              <a:gd name="adj3" fmla="val -220882"/>
              <a:gd name="adj4" fmla="val 52510"/>
            </a:avLst>
          </a:prstGeom>
          <a:noFill/>
          <a:ln w="381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AU" altLang="en-US" sz="2400"/>
              <a:t>Are there two signatures here?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>
            <a:extLst>
              <a:ext uri="{FF2B5EF4-FFF2-40B4-BE49-F238E27FC236}">
                <a16:creationId xmlns:a16="http://schemas.microsoft.com/office/drawing/2014/main" id="{F439C05D-4C3E-9B04-79FE-A7A58BE92FC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79375"/>
            <a:ext cx="9144000" cy="1003300"/>
          </a:xfrm>
        </p:spPr>
        <p:txBody>
          <a:bodyPr>
            <a:normAutofit/>
          </a:bodyPr>
          <a:lstStyle/>
          <a:p>
            <a:r>
              <a:rPr lang="en-AU" altLang="en-US" sz="3600" dirty="0">
                <a:solidFill>
                  <a:srgbClr val="005B38"/>
                </a:solidFill>
              </a:rPr>
              <a:t>Once only, nurse initiated and phone orders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DA8BEF81-B5CD-28E7-C153-3B899FA4BA8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65600" y="2420938"/>
            <a:ext cx="4978400" cy="371792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defRPr/>
            </a:pPr>
            <a:r>
              <a:rPr lang="en-AU" altLang="en-US" sz="2000"/>
              <a:t>5.3 Movicol order is illegible</a:t>
            </a:r>
          </a:p>
          <a:p>
            <a:pPr>
              <a:defRPr/>
            </a:pPr>
            <a:r>
              <a:rPr lang="en-AU" altLang="en-US" sz="2000"/>
              <a:t>Error prone = roman numeral ‘ii’</a:t>
            </a:r>
          </a:p>
          <a:p>
            <a:pPr>
              <a:defRPr/>
            </a:pPr>
            <a:r>
              <a:rPr lang="en-AU" altLang="en-US" sz="2000"/>
              <a:t>Medicine name not complete – depending on hospital policy the use of Movicol may not be appropriate and considered incorrect</a:t>
            </a:r>
          </a:p>
          <a:p>
            <a:pPr>
              <a:defRPr/>
            </a:pPr>
            <a:endParaRPr lang="en-AU" altLang="en-US" sz="2000"/>
          </a:p>
          <a:p>
            <a:pPr>
              <a:defRPr/>
            </a:pPr>
            <a:endParaRPr lang="en-AU" altLang="en-US" sz="2000"/>
          </a:p>
          <a:p>
            <a:pPr marL="361950" indent="0">
              <a:buFont typeface="Wingdings" panose="05000000000000000000" pitchFamily="2" charset="2"/>
              <a:buNone/>
              <a:defRPr/>
            </a:pPr>
            <a:r>
              <a:rPr lang="en-AU" sz="1800"/>
              <a:t>Record the total number of orders with one or more errors, not total number of errors. </a:t>
            </a:r>
            <a:r>
              <a:rPr lang="en-AU" sz="2000"/>
              <a:t>	</a:t>
            </a:r>
          </a:p>
          <a:p>
            <a:pPr>
              <a:defRPr/>
            </a:pPr>
            <a:endParaRPr lang="en-AU" altLang="en-US" sz="200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AU" altLang="en-US" sz="2000"/>
          </a:p>
        </p:txBody>
      </p:sp>
      <p:pic>
        <p:nvPicPr>
          <p:cNvPr id="74770" name="Picture 4">
            <a:extLst>
              <a:ext uri="{FF2B5EF4-FFF2-40B4-BE49-F238E27FC236}">
                <a16:creationId xmlns:a16="http://schemas.microsoft.com/office/drawing/2014/main" id="{0CB1F559-2191-ED99-2DD6-D890D3126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0" y="1206500"/>
            <a:ext cx="54006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71" name="Oval 5">
            <a:extLst>
              <a:ext uri="{FF2B5EF4-FFF2-40B4-BE49-F238E27FC236}">
                <a16:creationId xmlns:a16="http://schemas.microsoft.com/office/drawing/2014/main" id="{22E5AAAA-4F39-031B-FF95-B676FF26C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1916113"/>
            <a:ext cx="358775" cy="279400"/>
          </a:xfrm>
          <a:prstGeom prst="ellipse">
            <a:avLst/>
          </a:prstGeom>
          <a:noFill/>
          <a:ln w="28575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74772" name="Oval 23">
            <a:extLst>
              <a:ext uri="{FF2B5EF4-FFF2-40B4-BE49-F238E27FC236}">
                <a16:creationId xmlns:a16="http://schemas.microsoft.com/office/drawing/2014/main" id="{B495264B-144E-04DB-AE99-6D5226E3F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1952625"/>
            <a:ext cx="360363" cy="279400"/>
          </a:xfrm>
          <a:prstGeom prst="ellipse">
            <a:avLst/>
          </a:prstGeom>
          <a:noFill/>
          <a:ln w="28575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sp>
        <p:nvSpPr>
          <p:cNvPr id="74773" name="Oval 24">
            <a:extLst>
              <a:ext uri="{FF2B5EF4-FFF2-40B4-BE49-F238E27FC236}">
                <a16:creationId xmlns:a16="http://schemas.microsoft.com/office/drawing/2014/main" id="{EEFE425A-3CC8-251F-5341-85E322B4C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4313" y="1952625"/>
            <a:ext cx="1052512" cy="279400"/>
          </a:xfrm>
          <a:prstGeom prst="ellipse">
            <a:avLst/>
          </a:prstGeom>
          <a:noFill/>
          <a:ln w="28575" algn="ctr">
            <a:solidFill>
              <a:srgbClr val="005B3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rgbClr val="757477"/>
              </a:buClr>
              <a:buFont typeface="Wingdings" panose="05000000000000000000" pitchFamily="2" charset="2"/>
              <a:buChar char="§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2400"/>
          </a:p>
        </p:txBody>
      </p:sp>
      <p:cxnSp>
        <p:nvCxnSpPr>
          <p:cNvPr id="74775" name="Straight Arrow Connector 5">
            <a:extLst>
              <a:ext uri="{FF2B5EF4-FFF2-40B4-BE49-F238E27FC236}">
                <a16:creationId xmlns:a16="http://schemas.microsoft.com/office/drawing/2014/main" id="{376B23F3-6EEC-E9DF-D7EE-4427939816FC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3504333" y="5260157"/>
            <a:ext cx="519980" cy="99243"/>
          </a:xfrm>
          <a:prstGeom prst="straightConnector1">
            <a:avLst/>
          </a:prstGeom>
          <a:noFill/>
          <a:ln w="38100" algn="ctr">
            <a:solidFill>
              <a:srgbClr val="005B38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AD3F790-02AA-82C9-209A-0F67CD3C60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175840"/>
              </p:ext>
            </p:extLst>
          </p:nvPr>
        </p:nvGraphicFramePr>
        <p:xfrm>
          <a:off x="34925" y="641023"/>
          <a:ext cx="3469408" cy="586137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963177">
                  <a:extLst>
                    <a:ext uri="{9D8B030D-6E8A-4147-A177-3AD203B41FA5}">
                      <a16:colId xmlns:a16="http://schemas.microsoft.com/office/drawing/2014/main" val="1203564463"/>
                    </a:ext>
                  </a:extLst>
                </a:gridCol>
                <a:gridCol w="506231">
                  <a:extLst>
                    <a:ext uri="{9D8B030D-6E8A-4147-A177-3AD203B41FA5}">
                      <a16:colId xmlns:a16="http://schemas.microsoft.com/office/drawing/2014/main" val="874085440"/>
                    </a:ext>
                  </a:extLst>
                </a:gridCol>
              </a:tblGrid>
              <a:tr h="371080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5.1 Total number of once only and nurse initiated orders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AU"/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4915905"/>
                  </a:ext>
                </a:extLst>
              </a:tr>
              <a:tr h="371080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5.2 Total number of phone orders (If ‘0’ for both Q 5.1 and Q5.2, go to section 6)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AU"/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5526397"/>
                  </a:ext>
                </a:extLst>
              </a:tr>
              <a:tr h="699992">
                <a:tc gridSpan="2"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5.3 Record the number of orders in this section where the following errors are identified: </a:t>
                      </a:r>
                      <a:endParaRPr lang="en-AU" sz="12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850"/>
                        </a:spcAft>
                        <a:buNone/>
                      </a:pPr>
                      <a:endParaRPr lang="en-AU" sz="1200">
                        <a:effectLst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8602775"/>
                  </a:ext>
                </a:extLst>
              </a:tr>
              <a:tr h="30361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Order not legible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AU"/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121247"/>
                  </a:ext>
                </a:extLst>
              </a:tr>
              <a:tr h="371080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Order contains one or more error-prone abbreviation(s)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AU"/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2519751"/>
                  </a:ext>
                </a:extLst>
              </a:tr>
              <a:tr h="30361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Medicine name not complete and correct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AU"/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02419729"/>
                  </a:ext>
                </a:extLst>
              </a:tr>
              <a:tr h="30361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Route not complete and correct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AU"/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5926892"/>
                  </a:ext>
                </a:extLst>
              </a:tr>
              <a:tr h="30361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Dose not complete and correct 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AU"/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483401"/>
                  </a:ext>
                </a:extLst>
              </a:tr>
              <a:tr h="371080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Frequency not complete and correct (phone orders only)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AU"/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6400065"/>
                  </a:ext>
                </a:extLst>
              </a:tr>
              <a:tr h="371080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Double signatures not complete (phone orders only)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AU"/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5814750"/>
                  </a:ext>
                </a:extLst>
              </a:tr>
              <a:tr h="30361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Prescriber name not legible on the chart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AU"/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9825329"/>
                  </a:ext>
                </a:extLst>
              </a:tr>
              <a:tr h="303611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Order not signed by prescriber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AU"/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9776712"/>
                  </a:ext>
                </a:extLst>
              </a:tr>
              <a:tr h="556620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5.4 How many once only, nurse initiated and phone orders contain one or more of the above errors?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AU"/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3116618"/>
                  </a:ext>
                </a:extLst>
              </a:tr>
              <a:tr h="556620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5.5 Total number of required doses prescribed in the once only, nurse initiated and phone order section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AU"/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6124634"/>
                  </a:ext>
                </a:extLst>
              </a:tr>
              <a:tr h="371080">
                <a:tc>
                  <a:txBody>
                    <a:bodyPr/>
                    <a:lstStyle/>
                    <a:p>
                      <a:pPr>
                        <a:spcAft>
                          <a:spcPts val="850"/>
                        </a:spcAft>
                        <a:buNone/>
                      </a:pPr>
                      <a:r>
                        <a:rPr lang="en-AU" sz="1100">
                          <a:effectLst/>
                        </a:rPr>
                        <a:t>5.6 How many doses were </a:t>
                      </a:r>
                      <a:r>
                        <a:rPr lang="en-AU" sz="1100" b="1">
                          <a:effectLst/>
                        </a:rPr>
                        <a:t>missed</a:t>
                      </a:r>
                      <a:r>
                        <a:rPr lang="en-AU" sz="1100">
                          <a:effectLst/>
                        </a:rPr>
                        <a:t> without a reason for not administering specified?</a:t>
                      </a:r>
                      <a:endParaRPr lang="en-AU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AU"/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80568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8F127-359D-DD99-759D-4D0A73E8CD0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AU">
                <a:solidFill>
                  <a:srgbClr val="005B38"/>
                </a:solidFill>
              </a:rPr>
              <a:t>Section 6 Option to complete non mandatory sections of audit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95CDF3D-B5B7-05FF-D3BB-8614F415591E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23487984"/>
              </p:ext>
            </p:extLst>
          </p:nvPr>
        </p:nvGraphicFramePr>
        <p:xfrm>
          <a:off x="190500" y="1638810"/>
          <a:ext cx="7489353" cy="9753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328576">
                  <a:extLst>
                    <a:ext uri="{9D8B030D-6E8A-4147-A177-3AD203B41FA5}">
                      <a16:colId xmlns:a16="http://schemas.microsoft.com/office/drawing/2014/main" val="1447816990"/>
                    </a:ext>
                  </a:extLst>
                </a:gridCol>
                <a:gridCol w="1160777">
                  <a:extLst>
                    <a:ext uri="{9D8B030D-6E8A-4147-A177-3AD203B41FA5}">
                      <a16:colId xmlns:a16="http://schemas.microsoft.com/office/drawing/2014/main" val="36108054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84138" indent="0">
                        <a:buNone/>
                      </a:pPr>
                      <a:r>
                        <a:rPr lang="en-AU" sz="1600" dirty="0">
                          <a:effectLst/>
                        </a:rPr>
                        <a:t>Do you wish to complete any of the non-mandatory sections of the audit</a:t>
                      </a:r>
                      <a:endParaRPr lang="en-A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spcAft>
                          <a:spcPts val="850"/>
                        </a:spcAft>
                        <a:buNone/>
                      </a:pPr>
                      <a:r>
                        <a:rPr lang="en-AU" sz="1600" dirty="0">
                          <a:effectLst/>
                        </a:rPr>
                        <a:t>Y / N</a:t>
                      </a:r>
                      <a:endParaRPr lang="en-A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294617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84138" indent="0">
                        <a:buNone/>
                      </a:pPr>
                      <a:r>
                        <a:rPr lang="en-AU" sz="1600" dirty="0">
                          <a:effectLst/>
                        </a:rPr>
                        <a:t>If you select Y, you will be prompted to add additional data in the non-mandatory sections of the audit</a:t>
                      </a:r>
                      <a:endParaRPr lang="en-AU" sz="1800" dirty="0">
                        <a:effectLst/>
                      </a:endParaRPr>
                    </a:p>
                    <a:p>
                      <a:pPr marL="457200" indent="-373063">
                        <a:spcAft>
                          <a:spcPts val="850"/>
                        </a:spcAft>
                        <a:buNone/>
                      </a:pPr>
                      <a:r>
                        <a:rPr lang="en-AU" sz="1600" dirty="0">
                          <a:effectLst/>
                        </a:rPr>
                        <a:t>If you select N, you will be prompted to complete the audit.</a:t>
                      </a:r>
                      <a:endParaRPr lang="en-AU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49625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953DFE-CAFF-7438-03B8-03B6F4E8B83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55</a:t>
            </a:fld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4E2EA5-22C4-FB1C-1175-5F455BA4ED3D}"/>
              </a:ext>
            </a:extLst>
          </p:cNvPr>
          <p:cNvSpPr txBox="1"/>
          <p:nvPr/>
        </p:nvSpPr>
        <p:spPr>
          <a:xfrm>
            <a:off x="754144" y="3073138"/>
            <a:ext cx="7685663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/>
              <a:t>For sites who want to complete non compulsory sections of the audit, ensure you select 'Yes' and then you will be prompted to add additional audit data.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/>
              <a:t>Please note that none of the questions in this section are compulsory, sites can choose which sections to audit</a:t>
            </a:r>
            <a:r>
              <a:rPr lang="en-A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45053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DE194-EF74-2EBF-4752-B320AEE9CDD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GB" sz="4000">
                <a:solidFill>
                  <a:srgbClr val="005B38"/>
                </a:solidFill>
              </a:rPr>
              <a:t>Section 7 and 8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5EBDD5-B88F-3093-4F13-E220530E43E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362636" y="1166018"/>
            <a:ext cx="5024437" cy="452596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E8D63E-C1E2-AD71-5534-67C8850A0A4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56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861240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02022-EBA1-7C62-465B-5FB0EC24A25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GB" sz="4000">
                <a:solidFill>
                  <a:srgbClr val="005B38"/>
                </a:solidFill>
              </a:rPr>
              <a:t>Section 9 -13</a:t>
            </a:r>
          </a:p>
        </p:txBody>
      </p:sp>
      <p:pic>
        <p:nvPicPr>
          <p:cNvPr id="5" name="Content Placeholder 4" descr="A screenshot of a medical survey&#10;&#10;AI-generated content may be incorrect.">
            <a:extLst>
              <a:ext uri="{FF2B5EF4-FFF2-40B4-BE49-F238E27FC236}">
                <a16:creationId xmlns:a16="http://schemas.microsoft.com/office/drawing/2014/main" id="{1F65C6A2-3909-64F2-C327-FE98BE9F778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52600" y="1519518"/>
            <a:ext cx="4724400" cy="452596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524603-1C3B-5FC3-2D8D-EE13C25CCF4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57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92766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BA809-89BD-3608-2686-D1F25CF20A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GB" sz="4000">
                <a:solidFill>
                  <a:srgbClr val="005B38"/>
                </a:solidFill>
              </a:rPr>
              <a:t>Section 14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68B2B9-AF73-E5C4-3499-D9233BC69CE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58</a:t>
            </a:fld>
            <a:endParaRPr lang="en-AU"/>
          </a:p>
        </p:txBody>
      </p:sp>
      <p:pic>
        <p:nvPicPr>
          <p:cNvPr id="6" name="Picture 5" descr="A screenshot of a medical form&#10;&#10;AI-generated content may be incorrect.">
            <a:extLst>
              <a:ext uri="{FF2B5EF4-FFF2-40B4-BE49-F238E27FC236}">
                <a16:creationId xmlns:a16="http://schemas.microsoft.com/office/drawing/2014/main" id="{867F1EE8-09A7-CF43-B2D5-4CA743441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966" y="1414023"/>
            <a:ext cx="4278302" cy="1916887"/>
          </a:xfrm>
          <a:prstGeom prst="rect">
            <a:avLst/>
          </a:prstGeom>
        </p:spPr>
      </p:pic>
      <p:pic>
        <p:nvPicPr>
          <p:cNvPr id="7" name="Picture 6" descr="A white sheet with black lines&#10;&#10;AI-generated content may be incorrect.">
            <a:extLst>
              <a:ext uri="{FF2B5EF4-FFF2-40B4-BE49-F238E27FC236}">
                <a16:creationId xmlns:a16="http://schemas.microsoft.com/office/drawing/2014/main" id="{B16D290B-8281-8FEA-6B31-51620BC6F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966" y="3327294"/>
            <a:ext cx="4277514" cy="316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6786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DDA5D-4E64-8092-5508-B8580F50BD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GB" sz="4000">
                <a:solidFill>
                  <a:srgbClr val="005B38"/>
                </a:solidFill>
              </a:rPr>
              <a:t>Section 15</a:t>
            </a:r>
          </a:p>
        </p:txBody>
      </p:sp>
      <p:pic>
        <p:nvPicPr>
          <p:cNvPr id="5" name="Content Placeholder 4" descr="A screenshot of a medical form&#10;&#10;AI-generated content may be incorrect.">
            <a:extLst>
              <a:ext uri="{FF2B5EF4-FFF2-40B4-BE49-F238E27FC236}">
                <a16:creationId xmlns:a16="http://schemas.microsoft.com/office/drawing/2014/main" id="{DF35BCED-8E0A-A1BE-AF72-87022644865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337319" y="1845501"/>
            <a:ext cx="4484687" cy="234315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EE40D-76B4-75E8-FB44-55A8A9DCB6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59</a:t>
            </a:fld>
            <a:endParaRPr lang="en-AU"/>
          </a:p>
        </p:txBody>
      </p:sp>
      <p:pic>
        <p:nvPicPr>
          <p:cNvPr id="6" name="Picture 5" descr="A screenshot of a survey&#10;&#10;AI-generated content may be incorrect.">
            <a:extLst>
              <a:ext uri="{FF2B5EF4-FFF2-40B4-BE49-F238E27FC236}">
                <a16:creationId xmlns:a16="http://schemas.microsoft.com/office/drawing/2014/main" id="{FA626AE9-5F5F-B9C0-50D4-0B3966A5B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319" y="3840924"/>
            <a:ext cx="4479612" cy="223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9179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73A24-47DB-B193-6D00-C30DE934225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AU" sz="4000">
                <a:solidFill>
                  <a:srgbClr val="005B38"/>
                </a:solidFill>
              </a:rPr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4DC9E-CA8D-0735-88C0-55018370C57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265238"/>
            <a:ext cx="8229600" cy="47815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AU" dirty="0"/>
              <a:t>This local WA NSMC Audit 2026 has been adapted from the Australian Commission on Safety and Quality in Health Care NSMC Audit.</a:t>
            </a:r>
          </a:p>
          <a:p>
            <a:r>
              <a:rPr lang="en-AU" dirty="0">
                <a:hlinkClick r:id="rId2"/>
              </a:rPr>
              <a:t>https://www.safetyandquality.gov.au/our-work/medication-safety/nsmc-audit</a:t>
            </a:r>
            <a:endParaRPr lang="en-AU" dirty="0"/>
          </a:p>
          <a:p>
            <a:endParaRPr lang="en-AU" sz="1800" dirty="0"/>
          </a:p>
          <a:p>
            <a:r>
              <a:rPr lang="en-AU" dirty="0"/>
              <a:t>REDCap® Audit Link: </a:t>
            </a:r>
          </a:p>
          <a:p>
            <a:r>
              <a:rPr lang="en-AU" dirty="0">
                <a:hlinkClick r:id="rId3"/>
              </a:rPr>
              <a:t>https://redcap.link/NIMC2026</a:t>
            </a:r>
            <a:r>
              <a:rPr lang="en-AU" dirty="0"/>
              <a:t> </a:t>
            </a:r>
            <a:endParaRPr lang="en-AU" dirty="0">
              <a:cs typeface="Arial"/>
            </a:endParaRPr>
          </a:p>
          <a:p>
            <a:pPr marL="0" indent="0">
              <a:buNone/>
            </a:pPr>
            <a:endParaRPr lang="en-AU" dirty="0"/>
          </a:p>
          <a:p>
            <a:r>
              <a:rPr lang="en-AU" dirty="0"/>
              <a:t>WA specific resources can be found here:</a:t>
            </a:r>
            <a:endParaRPr lang="en-AU" dirty="0">
              <a:cs typeface="Arial"/>
            </a:endParaRPr>
          </a:p>
          <a:p>
            <a:r>
              <a:rPr lang="en-AU" dirty="0">
                <a:ea typeface="+mn-lt"/>
                <a:cs typeface="+mn-lt"/>
                <a:hlinkClick r:id="rId4"/>
              </a:rPr>
              <a:t>WA hospital medication chart (adult and paediatric) (health.wa.gov.au)</a:t>
            </a:r>
            <a:r>
              <a:rPr lang="en-AU" dirty="0">
                <a:ea typeface="+mn-lt"/>
                <a:cs typeface="+mn-lt"/>
              </a:rPr>
              <a:t>  </a:t>
            </a:r>
          </a:p>
          <a:p>
            <a:r>
              <a:rPr lang="en-AU" dirty="0">
                <a:ea typeface="+mn-lt"/>
                <a:cs typeface="+mn-lt"/>
                <a:hlinkClick r:id="rId5"/>
              </a:rPr>
              <a:t>WA Medication Safety Intranet page</a:t>
            </a:r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9D3351-D634-7F7A-B96C-4BE44EA824B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597650"/>
            <a:ext cx="2133600" cy="260350"/>
          </a:xfrm>
          <a:prstGeom prst="rect">
            <a:avLst/>
          </a:prstGeom>
        </p:spPr>
        <p:txBody>
          <a:bodyPr/>
          <a:lstStyle/>
          <a:p>
            <a:fld id="{1F8F8F17-669E-4508-8238-16CB05834727}" type="slidenum">
              <a:rPr lang="en-AU" smtClean="0"/>
              <a:t>60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09833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Department of Health">
  <a:themeElements>
    <a:clrScheme name="Department of Health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FC440"/>
      </a:accent1>
      <a:accent2>
        <a:srgbClr val="94BACC"/>
      </a:accent2>
      <a:accent3>
        <a:srgbClr val="30683B"/>
      </a:accent3>
      <a:accent4>
        <a:srgbClr val="FA6140"/>
      </a:accent4>
      <a:accent5>
        <a:srgbClr val="6A348A"/>
      </a:accent5>
      <a:accent6>
        <a:srgbClr val="6A34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47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14835 PPT Template without photo 2025 FINAL" id="{1538EA38-48D3-4404-9474-E64785324B02}" vid="{EC862700-39D0-449F-AD2C-02A1A23D44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e4ba26-c26c-405a-b359-c2cadfe42449">
      <Terms xmlns="http://schemas.microsoft.com/office/infopath/2007/PartnerControls"/>
    </lcf76f155ced4ddcb4097134ff3c332f>
    <TaxCatchAll xmlns="dc510f82-a634-43cd-841f-d17c3d50b6ba" xsi:nil="true"/>
    <Trimnumber xmlns="23e4ba26-c26c-405a-b359-c2cadfe42449" xsi:nil="true"/>
    <Comment xmlns="23e4ba26-c26c-405a-b359-c2cadfe42449" xsi:nil="true"/>
    <Lastupdated xmlns="23e4ba26-c26c-405a-b359-c2cadfe42449">2026-10-07T01:58:08+00:00</Lastupdated>
    <Statusreviewdate xmlns="23e4ba26-c26c-405a-b359-c2cadfe42449" xsi:nil="true"/>
    <Content xmlns="23e4ba26-c26c-405a-b359-c2cadfe42449" xsi:nil="true"/>
    <Status xmlns="23e4ba26-c26c-405a-b359-c2cadfe4244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2076992353FD4EB6C705398B2F4837" ma:contentTypeVersion="28" ma:contentTypeDescription="Create a new document." ma:contentTypeScope="" ma:versionID="d7f743cbf5098c179aad536841bb3574">
  <xsd:schema xmlns:xsd="http://www.w3.org/2001/XMLSchema" xmlns:xs="http://www.w3.org/2001/XMLSchema" xmlns:p="http://schemas.microsoft.com/office/2006/metadata/properties" xmlns:ns2="23e4ba26-c26c-405a-b359-c2cadfe42449" xmlns:ns3="dc510f82-a634-43cd-841f-d17c3d50b6ba" targetNamespace="http://schemas.microsoft.com/office/2006/metadata/properties" ma:root="true" ma:fieldsID="0c7f059871dd76480f7ce412d88628a3" ns2:_="" ns3:_="">
    <xsd:import namespace="23e4ba26-c26c-405a-b359-c2cadfe42449"/>
    <xsd:import namespace="dc510f82-a634-43cd-841f-d17c3d50b6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Content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Lastupdated" minOccurs="0"/>
                <xsd:element ref="ns2:MediaServiceObjectDetectorVersions" minOccurs="0"/>
                <xsd:element ref="ns2:MediaServiceSearchProperties" minOccurs="0"/>
                <xsd:element ref="ns2:Status" minOccurs="0"/>
                <xsd:element ref="ns2:Statusreviewdate" minOccurs="0"/>
                <xsd:element ref="ns2:Trimnumber" minOccurs="0"/>
                <xsd:element ref="ns2:Comm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e4ba26-c26c-405a-b359-c2cadfe424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Content" ma:index="20" nillable="true" ma:displayName="Content" ma:format="Dropdown" ma:internalName="Content">
      <xsd:simpleType>
        <xsd:restriction base="dms:Text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c9ad0fa5-9aee-46f1-99a6-b97bf4de3b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Lastupdated" ma:index="25" nillable="true" ma:displayName="Last updated" ma:default="[today]" ma:format="DateOnly" ma:internalName="Lastupdated">
      <xsd:simpleType>
        <xsd:restriction base="dms:DateTim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tatus" ma:index="28" nillable="true" ma:displayName="Status" ma:format="Dropdown" ma:internalName="Status">
      <xsd:simpleType>
        <xsd:restriction base="dms:Note">
          <xsd:maxLength value="255"/>
        </xsd:restriction>
      </xsd:simpleType>
    </xsd:element>
    <xsd:element name="Statusreviewdate" ma:index="29" nillable="true" ma:displayName="Status review date" ma:format="Dropdown" ma:internalName="Statusreviewdate">
      <xsd:simpleType>
        <xsd:restriction base="dms:Text">
          <xsd:maxLength value="255"/>
        </xsd:restriction>
      </xsd:simpleType>
    </xsd:element>
    <xsd:element name="Trimnumber" ma:index="30" nillable="true" ma:displayName="Trim number" ma:description="Already in Trim" ma:format="Dropdown" ma:internalName="Trimnumber">
      <xsd:simpleType>
        <xsd:restriction base="dms:Text">
          <xsd:maxLength value="255"/>
        </xsd:restriction>
      </xsd:simpleType>
    </xsd:element>
    <xsd:element name="Comment" ma:index="31" nillable="true" ma:displayName="Comment" ma:format="Dropdown" ma:internalName="Comment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510f82-a634-43cd-841f-d17c3d50b6b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aff203a-903f-4006-9d67-754e193d60c5}" ma:internalName="TaxCatchAll" ma:showField="CatchAllData" ma:web="dc510f82-a634-43cd-841f-d17c3d50b6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DBFA15-0BBD-4CF1-980A-775767302E7C}">
  <ds:schemaRefs>
    <ds:schemaRef ds:uri="http://purl.org/dc/elements/1.1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dc510f82-a634-43cd-841f-d17c3d50b6ba"/>
    <ds:schemaRef ds:uri="23e4ba26-c26c-405a-b359-c2cadfe42449"/>
    <ds:schemaRef ds:uri="47fc8167-d949-4d65-9f2a-8a20127b031c"/>
    <ds:schemaRef ds:uri="daa09a03-163d-417c-9f81-48e2b3dacbf4"/>
  </ds:schemaRefs>
</ds:datastoreItem>
</file>

<file path=customXml/itemProps2.xml><?xml version="1.0" encoding="utf-8"?>
<ds:datastoreItem xmlns:ds="http://schemas.openxmlformats.org/officeDocument/2006/customXml" ds:itemID="{76AE8760-F34A-422B-87D0-5253E13A2A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BAD55C-121F-4842-8CDE-7B4156886FE4}"/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61</TotalTime>
  <Words>4562</Words>
  <Application>Microsoft Office PowerPoint</Application>
  <PresentationFormat>On-screen Show (4:3)</PresentationFormat>
  <Paragraphs>708</Paragraphs>
  <Slides>60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Arial</vt:lpstr>
      <vt:lpstr>Arial MT Std Light Cond</vt:lpstr>
      <vt:lpstr>Calibri</vt:lpstr>
      <vt:lpstr>Segoe UI</vt:lpstr>
      <vt:lpstr>Wingdings</vt:lpstr>
      <vt:lpstr>ヒラギノ角ゴ Pro W3</vt:lpstr>
      <vt:lpstr>Department of Health</vt:lpstr>
      <vt:lpstr>WA National Standard Medication Chart (NSMC) Audit 2026</vt:lpstr>
      <vt:lpstr>Acknowledgement of country</vt:lpstr>
      <vt:lpstr>WA National Standard Medication Chart (NSMC) Audit</vt:lpstr>
      <vt:lpstr>WA 2026 NSMC Audit Objectives</vt:lpstr>
      <vt:lpstr>WA NSMC Audit  Data Collection Tools</vt:lpstr>
      <vt:lpstr>Preparing for the NSMC Audit</vt:lpstr>
      <vt:lpstr>Number and type of charts to audit</vt:lpstr>
      <vt:lpstr>Audit teams</vt:lpstr>
      <vt:lpstr>Recommendations</vt:lpstr>
      <vt:lpstr>Completing the Audit</vt:lpstr>
      <vt:lpstr>Completing the Audit </vt:lpstr>
      <vt:lpstr>Completing the Audit Tool</vt:lpstr>
      <vt:lpstr>Chart type and age of patient</vt:lpstr>
      <vt:lpstr>Adverse Drug Reaction (ADR) Details</vt:lpstr>
      <vt:lpstr>Adverse Drug Reaction (ADR) Details</vt:lpstr>
      <vt:lpstr>Adverse Drug Reaction (ADR) Details</vt:lpstr>
      <vt:lpstr>ADR - Example</vt:lpstr>
      <vt:lpstr>VTE Risk Assessment and  VTE Prophylaxis</vt:lpstr>
      <vt:lpstr>VTE risk assessment and prophylaxis </vt:lpstr>
      <vt:lpstr>VTE Prophylaxis</vt:lpstr>
      <vt:lpstr>VTE Prophylaxis</vt:lpstr>
      <vt:lpstr>VTE Prophylaxis</vt:lpstr>
      <vt:lpstr>VTE Prophylaxis</vt:lpstr>
      <vt:lpstr>VTE Prophylaxis</vt:lpstr>
      <vt:lpstr>VTE risk assessment and  VTE prophylaxis</vt:lpstr>
      <vt:lpstr>Medicine Orders Section 3 - 5</vt:lpstr>
      <vt:lpstr>Medicine order section</vt:lpstr>
      <vt:lpstr>Medicine Order Section </vt:lpstr>
      <vt:lpstr>Type of errors </vt:lpstr>
      <vt:lpstr>Medicine order section</vt:lpstr>
      <vt:lpstr>Medicine order section</vt:lpstr>
      <vt:lpstr>PowerPoint Presentation</vt:lpstr>
      <vt:lpstr>Medicine order section</vt:lpstr>
      <vt:lpstr>Medicine order section</vt:lpstr>
      <vt:lpstr>Medicine order section</vt:lpstr>
      <vt:lpstr>Medicine order section</vt:lpstr>
      <vt:lpstr>Medicine order section</vt:lpstr>
      <vt:lpstr>Medicine order section</vt:lpstr>
      <vt:lpstr>Medicine order section</vt:lpstr>
      <vt:lpstr>Medicine order section</vt:lpstr>
      <vt:lpstr>Section 3 Regular Medicine orders</vt:lpstr>
      <vt:lpstr>Section 3 Regular Medicine orders</vt:lpstr>
      <vt:lpstr>Section 3 Regular Medicine orders </vt:lpstr>
      <vt:lpstr>Regular Medicine orders</vt:lpstr>
      <vt:lpstr>Section 3 explanation</vt:lpstr>
      <vt:lpstr>More examples of unapproved abbreviations and errors in charting</vt:lpstr>
      <vt:lpstr>More examples of unapproved abbreviations and errors in charting</vt:lpstr>
      <vt:lpstr>Section 4 PRN Medicine orders</vt:lpstr>
      <vt:lpstr>Section 4 PRN Medicine orders</vt:lpstr>
      <vt:lpstr>Section 4  PRN medicine orders</vt:lpstr>
      <vt:lpstr>Section 4 explanation</vt:lpstr>
      <vt:lpstr>Section 5 Once only, nurse initiated and phone orders</vt:lpstr>
      <vt:lpstr>Prescribing and Administration</vt:lpstr>
      <vt:lpstr>Once only, nurse initiated and phone orders</vt:lpstr>
      <vt:lpstr>Section 6 Option to complete non mandatory sections of audit</vt:lpstr>
      <vt:lpstr>Section 7 and 8</vt:lpstr>
      <vt:lpstr>Section 9 -13</vt:lpstr>
      <vt:lpstr>Section 14</vt:lpstr>
      <vt:lpstr>Section 15</vt:lpstr>
      <vt:lpstr>Acknowledgements</vt:lpstr>
    </vt:vector>
  </TitlesOfParts>
  <Company>Department of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of Health Standard Screen PowerPoint Template</dc:title>
  <dc:creator>parnell;andy</dc:creator>
  <cp:keywords>Department of Health</cp:keywords>
  <dc:description>Department of Health</dc:description>
  <cp:lastModifiedBy>Jovanovska, Tatjana</cp:lastModifiedBy>
  <cp:revision>3</cp:revision>
  <dcterms:created xsi:type="dcterms:W3CDTF">2016-03-22T03:45:32Z</dcterms:created>
  <dcterms:modified xsi:type="dcterms:W3CDTF">2026-10-07T01:58:05Z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0x010100092076992353FD4EB6C705398B2F4837</vt:lpwstr>
  </property>
  <property fmtid="{D5CDD505-2E9C-101B-9397-08002B2CF9AE}" pid="3" name="_dlc_DocIdItemGuid">
    <vt:lpwstr>df633909-0205-4319-a659-ded95fcd1c52</vt:lpwstr>
  </property>
  <property fmtid="{D5CDD505-2E9C-101B-9397-08002B2CF9AE}" pid="4" name="MediaServiceImageTags">
    <vt:lpwstr/>
  </property>
</Properties>
</file>