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10" autoAdjust="0"/>
  </p:normalViewPr>
  <p:slideViewPr>
    <p:cSldViewPr>
      <p:cViewPr varScale="1">
        <p:scale>
          <a:sx n="85" d="100"/>
          <a:sy n="85" d="100"/>
        </p:scale>
        <p:origin x="-7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3B20-F05F-4304-818C-447E5E31832B}" type="datetimeFigureOut">
              <a:rPr lang="en-AU" smtClean="0"/>
              <a:t>2/08/2018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BB01-9415-4086-99EC-6F6F6C55AC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52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200" dirty="0" smtClean="0"/>
              <a:t>It is important to involve carers throughout the process where possible, especially for patients with Cognitive Impairment.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lvl="0" indent="0">
              <a:buNone/>
            </a:pPr>
            <a:r>
              <a:rPr lang="en-AU" sz="1200" dirty="0" smtClean="0"/>
              <a:t>During their interactions with patients, Physiotherapists are well placed to monitor for any behavioural or thinking changes in their patients that could indicate a delirium, escalating any concerns to the Medical Team.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B01-9415-4086-99EC-6F6F6C55ACA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94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As per local policy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B01-9415-4086-99EC-6F6F6C55ACA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41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dirty="0" smtClean="0"/>
              <a:t>An assessment may include, but is not limited to, a mobility, strength and balance assessment and any other assessments or outcome measures determined appropriate at that point in care.</a:t>
            </a:r>
          </a:p>
          <a:p>
            <a:pPr marL="0" lvl="0" indent="0">
              <a:buNone/>
            </a:pPr>
            <a:endParaRPr lang="en-AU" sz="1200" dirty="0" smtClean="0"/>
          </a:p>
          <a:p>
            <a:pPr lvl="0"/>
            <a:r>
              <a:rPr lang="en-AU" sz="1200" dirty="0" smtClean="0"/>
              <a:t>It is important to note that if the patient is unable to participate in the assessment due to pain, difficulty in weight-bearing or acute confusion, the physiotherapist should refer back to the MO for further review / investigations.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B01-9415-4086-99EC-6F6F6C55ACA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33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Muscle strengthening and specific balance components should be incorporated into any rehabilitation programs provided.</a:t>
            </a:r>
          </a:p>
          <a:p>
            <a:pPr marL="0" lvl="0" indent="0">
              <a:buNone/>
            </a:pPr>
            <a:endParaRPr lang="en-AU" sz="1200" dirty="0" smtClean="0"/>
          </a:p>
          <a:p>
            <a:r>
              <a:rPr lang="en-AU" sz="1200" dirty="0" smtClean="0"/>
              <a:t>Any new mobility or manual handling recommendations should be clearly relayed to staff which enables the updating of nursing care plans and nursing handover.  This includes highlighting the patient as a FALLS RISK as per local policy . </a:t>
            </a:r>
          </a:p>
          <a:p>
            <a:endParaRPr lang="en-AU" sz="1200" dirty="0" smtClean="0"/>
          </a:p>
          <a:p>
            <a:r>
              <a:rPr lang="en-AU" sz="1200" dirty="0" smtClean="0"/>
              <a:t>Information should be provided to the patient and their family / carer about falls risk factors, risk reduction strategies, physiotherapy treatment &amp; the ongoing management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B01-9415-4086-99EC-6F6F6C55ACA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21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See guidelines for a clear version. </a:t>
            </a:r>
            <a:r>
              <a:rPr lang="en-AU" smtClean="0"/>
              <a:t>Available from website or contact Falls.Management@health.wa.gov.au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B01-9415-4086-99EC-6F6F6C55ACA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57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A34-18C2-423B-B7B9-663ECA6438CB}" type="datetime1">
              <a:rPr lang="en-AU" smtClean="0"/>
              <a:t>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46D1-52F1-4A38-8EA2-CD3A2A1F2DED}" type="datetime1">
              <a:rPr lang="en-AU" smtClean="0"/>
              <a:t>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8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97F-2517-4842-AECF-C67BC183F857}" type="datetime1">
              <a:rPr lang="en-AU" smtClean="0"/>
              <a:t>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02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for standard PowerPoint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996946" cy="5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784F-2CC0-4475-AD45-788D718C934B}" type="datetime1">
              <a:rPr lang="en-AU" smtClean="0"/>
              <a:t>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A7A-E53F-44FD-A647-8A09E84298D2}" type="datetime1">
              <a:rPr lang="en-AU" smtClean="0"/>
              <a:t>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104-BC1A-4D69-A55B-BF6BA03AC29B}" type="datetime1">
              <a:rPr lang="en-AU" smtClean="0"/>
              <a:t>2/08/2018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36-8308-47EB-B0ED-7AB55B5833EF}" type="datetime1">
              <a:rPr lang="en-AU" smtClean="0"/>
              <a:t>2/08/2018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F74-3661-4861-997F-2963FC742B36}" type="datetime1">
              <a:rPr lang="en-AU" smtClean="0"/>
              <a:t>2/08/2018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4942-56E8-439D-9D65-CAFB69542BDA}" type="datetime1">
              <a:rPr lang="en-AU" smtClean="0"/>
              <a:t>2/08/2018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2D46-DF82-440D-A647-544B561E1D97}" type="datetime1">
              <a:rPr lang="en-AU" smtClean="0"/>
              <a:t>2/08/2018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01CE-A37B-4DD7-B192-683B65442F4B}" type="datetime1">
              <a:rPr lang="en-AU" smtClean="0"/>
              <a:t>2/08/2018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8C7-8701-4197-855E-DDC1755BBED0}" type="datetime1">
              <a:rPr lang="en-AU" smtClean="0"/>
              <a:t>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F8F8F17-669E-4508-8238-16CB0583472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6133" y="1449646"/>
            <a:ext cx="7744339" cy="1403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for standard PowerPoint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5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9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alls.Management@health.wa.gov.a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alls.ManagementWA@health.wa.gov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24" y="1357282"/>
            <a:ext cx="7744339" cy="1403289"/>
          </a:xfrm>
        </p:spPr>
        <p:txBody>
          <a:bodyPr>
            <a:noAutofit/>
          </a:bodyPr>
          <a:lstStyle/>
          <a:p>
            <a:r>
              <a:rPr lang="en-AU" sz="3200" dirty="0"/>
              <a:t>Western Australian Multidisciplinary Post Fall Management Guidelines: Physiotherapy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43608" y="2734072"/>
            <a:ext cx="2736304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318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10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F1B7B21-7364-4E24-B514-8B0E6482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Discharge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3E23897-88F8-45AC-BDDA-06EAE562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/>
              <a:t>Start plans early, involving the patients and their carers in the process.</a:t>
            </a:r>
          </a:p>
          <a:p>
            <a:r>
              <a:rPr lang="en-AU" dirty="0"/>
              <a:t>Post-discharge rehabilitation and falls prevention needs should be identified.</a:t>
            </a:r>
          </a:p>
          <a:p>
            <a:r>
              <a:rPr lang="en-AU" dirty="0"/>
              <a:t>Referrals and handovers to appropriate local community services.</a:t>
            </a:r>
          </a:p>
          <a:p>
            <a:r>
              <a:rPr lang="en-AU" dirty="0"/>
              <a:t>Utilise the local service discharge log.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56ADF7-B4D5-4CB2-AA88-8B65F663D468}"/>
              </a:ext>
            </a:extLst>
          </p:cNvPr>
          <p:cNvSpPr txBox="1"/>
          <p:nvPr/>
        </p:nvSpPr>
        <p:spPr>
          <a:xfrm>
            <a:off x="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Local Policy May Apply to Some of These Actions </a:t>
            </a:r>
          </a:p>
        </p:txBody>
      </p:sp>
    </p:spTree>
    <p:extLst>
      <p:ext uri="{BB962C8B-B14F-4D97-AF65-F5344CB8AC3E}">
        <p14:creationId xmlns:p14="http://schemas.microsoft.com/office/powerpoint/2010/main" val="282579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11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30D3952-ECCB-46FE-8CA3-A0C32111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AU" dirty="0"/>
              <a:t>Resources (refer to Appendices 3.1 and 3.2 in the Guidelines)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809" y="191250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Post Fall Lanyard</a:t>
            </a:r>
            <a:endParaRPr lang="en-AU" sz="3200" dirty="0"/>
          </a:p>
        </p:txBody>
      </p:sp>
      <p:pic>
        <p:nvPicPr>
          <p:cNvPr id="7" name="Picture 6" title="Picture of Post Fall Lany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3876"/>
            <a:ext cx="4048690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12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E0777F6-A882-490D-A9F9-C3B0AF8D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Post Fall Assessment Proforma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BA1CAD-C5B9-489D-99C7-8F9EFF8D4246}"/>
              </a:ext>
            </a:extLst>
          </p:cNvPr>
          <p:cNvSpPr txBox="1"/>
          <p:nvPr/>
        </p:nvSpPr>
        <p:spPr>
          <a:xfrm>
            <a:off x="107504" y="60511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Sample</a:t>
            </a:r>
          </a:p>
        </p:txBody>
      </p:sp>
      <p:pic>
        <p:nvPicPr>
          <p:cNvPr id="7" name="Picture 6" title="Picture of Post Fall Assessment Proforma Samp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1"/>
          <a:stretch/>
        </p:blipFill>
        <p:spPr>
          <a:xfrm>
            <a:off x="1763688" y="1412776"/>
            <a:ext cx="5876371" cy="45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13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94E7379-86B4-46C4-91AC-370EDB23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87023E9-E224-43EE-B654-59D43FD7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0141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role of Physiotherapy is integral to the multidisciplinary management and care of patients who are at risk of falling, or who have fallen. </a:t>
            </a:r>
            <a:r>
              <a:rPr lang="en-AU" dirty="0"/>
              <a:t> </a:t>
            </a:r>
          </a:p>
          <a:p>
            <a:pPr>
              <a:spcAft>
                <a:spcPts val="600"/>
              </a:spcAft>
            </a:pPr>
            <a:r>
              <a:rPr lang="en-AU" dirty="0"/>
              <a:t>The guidelines have developed by the Physiotherapists within the Western Australian Multidisciplinary Post Fall Guideline Working Party 2018 as evidenced based care for the patient post fall.</a:t>
            </a:r>
          </a:p>
          <a:p>
            <a:pPr>
              <a:spcAft>
                <a:spcPts val="600"/>
              </a:spcAft>
            </a:pPr>
            <a:r>
              <a:rPr lang="en-AU" dirty="0"/>
              <a:t>State-wide consultation of consumers, health professionals including aboriginal and untrained health care staff has occurred during the guideline development. </a:t>
            </a:r>
          </a:p>
          <a:p>
            <a:pPr>
              <a:spcAft>
                <a:spcPts val="600"/>
              </a:spcAft>
            </a:pPr>
            <a:r>
              <a:rPr lang="en-AU" dirty="0"/>
              <a:t>The guidelines are to be utilised in conjunction with the Post Fall Management Guidelines in Western Australian Healthcare Settings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228CE6-0D03-4BBB-BD91-9CA4DFA9D821}"/>
              </a:ext>
            </a:extLst>
          </p:cNvPr>
          <p:cNvSpPr txBox="1"/>
          <p:nvPr/>
        </p:nvSpPr>
        <p:spPr>
          <a:xfrm>
            <a:off x="107504" y="625109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Contact </a:t>
            </a:r>
            <a:r>
              <a:rPr lang="en-AU" dirty="0">
                <a:hlinkClick r:id="rId2"/>
              </a:rPr>
              <a:t>Falls.Management@health.wa.gov.au</a:t>
            </a:r>
            <a:r>
              <a:rPr lang="en-AU" dirty="0"/>
              <a:t> for more information  </a:t>
            </a:r>
          </a:p>
        </p:txBody>
      </p:sp>
    </p:spTree>
    <p:extLst>
      <p:ext uri="{BB962C8B-B14F-4D97-AF65-F5344CB8AC3E}">
        <p14:creationId xmlns:p14="http://schemas.microsoft.com/office/powerpoint/2010/main" val="181634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14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AAC5B74-C3DD-4204-B3E1-AF5F73E1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Quiz questions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46BB9603-436D-4F67-A6CA-08DBC86D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4" y="2564904"/>
            <a:ext cx="8229600" cy="1972816"/>
          </a:xfrm>
        </p:spPr>
        <p:txBody>
          <a:bodyPr/>
          <a:lstStyle/>
          <a:p>
            <a:r>
              <a:rPr lang="en-AU" dirty="0"/>
              <a:t>The following are quiz questions that can be utilised in conjunction with education on the Physiotherapy Post Fall Guidelines </a:t>
            </a:r>
          </a:p>
        </p:txBody>
      </p:sp>
    </p:spTree>
    <p:extLst>
      <p:ext uri="{BB962C8B-B14F-4D97-AF65-F5344CB8AC3E}">
        <p14:creationId xmlns:p14="http://schemas.microsoft.com/office/powerpoint/2010/main" val="204740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15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Questions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en-AU" sz="1600" dirty="0"/>
              <a:t>In the absence of documented clearance to mobilise following an inpatient fall, is verbal approval to mobilise a patient sufficient?</a:t>
            </a:r>
          </a:p>
          <a:p>
            <a:pPr lvl="1"/>
            <a:r>
              <a:rPr lang="en-AU" sz="1600" dirty="0"/>
              <a:t>No </a:t>
            </a:r>
          </a:p>
          <a:p>
            <a:pPr lvl="1"/>
            <a:r>
              <a:rPr lang="en-AU" sz="1600" dirty="0"/>
              <a:t>Yes from the patients nurse </a:t>
            </a:r>
          </a:p>
          <a:p>
            <a:pPr lvl="1"/>
            <a:r>
              <a:rPr lang="en-AU" sz="1600" dirty="0"/>
              <a:t>Yes from a DR with their name and contact details documented.</a:t>
            </a:r>
          </a:p>
          <a:p>
            <a:pPr marL="457200" lvl="1" indent="0">
              <a:buNone/>
            </a:pPr>
            <a:endParaRPr lang="en-AU" sz="1600" dirty="0"/>
          </a:p>
          <a:p>
            <a:r>
              <a:rPr lang="en-AU" sz="1600" dirty="0"/>
              <a:t>If a patient is unable to participate in the Physiotherapy assessment due to pain, difficulty weight-bearing or acute confusion, what is recommended:</a:t>
            </a:r>
          </a:p>
          <a:p>
            <a:pPr lvl="1"/>
            <a:r>
              <a:rPr lang="en-AU" sz="1600" dirty="0"/>
              <a:t>Keep going - no pain no gain!</a:t>
            </a:r>
          </a:p>
          <a:p>
            <a:pPr lvl="1"/>
            <a:r>
              <a:rPr lang="en-AU" sz="1600" dirty="0"/>
              <a:t>Press the medical emergency alarm</a:t>
            </a:r>
          </a:p>
          <a:p>
            <a:pPr lvl="1"/>
            <a:r>
              <a:rPr lang="en-AU" sz="1600" dirty="0"/>
              <a:t>Stop the assessment and inform the medical officer for further review</a:t>
            </a:r>
          </a:p>
          <a:p>
            <a:endParaRPr lang="en-AU" sz="1600" dirty="0"/>
          </a:p>
          <a:p>
            <a:r>
              <a:rPr lang="en-AU" sz="1600" dirty="0"/>
              <a:t>What should physiotherapists monitor for during their interactions with patients?</a:t>
            </a:r>
          </a:p>
          <a:p>
            <a:pPr lvl="1"/>
            <a:r>
              <a:rPr lang="en-AU" sz="1600" dirty="0"/>
              <a:t>Changes in the patients thinking or behaviour that could indicate a delirium</a:t>
            </a:r>
          </a:p>
          <a:p>
            <a:pPr lvl="1"/>
            <a:r>
              <a:rPr lang="en-AU" sz="1600" dirty="0"/>
              <a:t>Signs of clinical deterioration </a:t>
            </a:r>
          </a:p>
          <a:p>
            <a:pPr lvl="1"/>
            <a:r>
              <a:rPr lang="en-AU" sz="1600" dirty="0"/>
              <a:t>Environmental Hazards</a:t>
            </a:r>
          </a:p>
          <a:p>
            <a:pPr lvl="1"/>
            <a:r>
              <a:rPr lang="en-AU" sz="1600" dirty="0"/>
              <a:t>All of the above</a:t>
            </a:r>
          </a:p>
          <a:p>
            <a:endParaRPr lang="en-AU" sz="1600" dirty="0"/>
          </a:p>
          <a:p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lvl="1"/>
            <a:endParaRPr lang="en-AU" sz="16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41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16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Questions Continued…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n-AU" sz="1600" dirty="0"/>
              <a:t>Where would physiotherapists document patient education provided?</a:t>
            </a:r>
          </a:p>
          <a:p>
            <a:pPr lvl="1"/>
            <a:r>
              <a:rPr lang="en-AU" sz="1200" dirty="0"/>
              <a:t>The FRAMP</a:t>
            </a:r>
          </a:p>
          <a:p>
            <a:pPr lvl="1"/>
            <a:r>
              <a:rPr lang="en-AU" sz="1200" dirty="0"/>
              <a:t>Patient medical record</a:t>
            </a:r>
          </a:p>
          <a:p>
            <a:endParaRPr lang="en-AU" sz="1600" dirty="0"/>
          </a:p>
          <a:p>
            <a:r>
              <a:rPr lang="en-AU" sz="1600" dirty="0"/>
              <a:t>Where would the Physiotherapist document their assessment findings and recommendations'?</a:t>
            </a:r>
          </a:p>
          <a:p>
            <a:pPr lvl="1"/>
            <a:r>
              <a:rPr lang="en-AU" sz="1600" dirty="0"/>
              <a:t>The FRAMP</a:t>
            </a:r>
          </a:p>
          <a:p>
            <a:pPr lvl="1"/>
            <a:r>
              <a:rPr lang="en-AU" sz="1600" dirty="0"/>
              <a:t>Patient Care Plan</a:t>
            </a:r>
          </a:p>
          <a:p>
            <a:pPr lvl="1"/>
            <a:r>
              <a:rPr lang="en-AU" sz="1600" dirty="0"/>
              <a:t>Mobility Chart</a:t>
            </a:r>
          </a:p>
          <a:p>
            <a:pPr lvl="1"/>
            <a:r>
              <a:rPr lang="en-AU" sz="1600" dirty="0"/>
              <a:t>Any other site specific tool or document, as per local policy</a:t>
            </a:r>
          </a:p>
          <a:p>
            <a:pPr lvl="1"/>
            <a:r>
              <a:rPr lang="en-AU" sz="1600" dirty="0"/>
              <a:t>All of the above</a:t>
            </a:r>
          </a:p>
          <a:p>
            <a:endParaRPr lang="en-AU" sz="1600" dirty="0"/>
          </a:p>
          <a:p>
            <a:r>
              <a:rPr lang="en-AU" sz="1600" dirty="0"/>
              <a:t>Who would they inform of these recommendations?</a:t>
            </a:r>
          </a:p>
          <a:p>
            <a:pPr lvl="1"/>
            <a:r>
              <a:rPr lang="en-AU" sz="1600" dirty="0"/>
              <a:t>The staff</a:t>
            </a:r>
          </a:p>
          <a:p>
            <a:pPr lvl="1"/>
            <a:r>
              <a:rPr lang="en-AU" sz="1600" dirty="0"/>
              <a:t>The Patient </a:t>
            </a:r>
          </a:p>
          <a:p>
            <a:pPr lvl="1"/>
            <a:r>
              <a:rPr lang="en-AU" sz="1600" dirty="0"/>
              <a:t>The Family / carer of the patient</a:t>
            </a:r>
          </a:p>
          <a:p>
            <a:pPr lvl="1"/>
            <a:r>
              <a:rPr lang="en-AU" sz="1600" dirty="0"/>
              <a:t>All of the above</a:t>
            </a:r>
          </a:p>
          <a:p>
            <a:endParaRPr lang="en-AU" sz="1600" dirty="0"/>
          </a:p>
          <a:p>
            <a:r>
              <a:rPr lang="en-AU" sz="1600" dirty="0"/>
              <a:t>When would the Physiotherapist involve the patient and their carer?</a:t>
            </a:r>
          </a:p>
          <a:p>
            <a:pPr lvl="1"/>
            <a:r>
              <a:rPr lang="en-AU" sz="1600" dirty="0"/>
              <a:t>Only when asked by the patient and carer</a:t>
            </a:r>
          </a:p>
          <a:p>
            <a:pPr lvl="1"/>
            <a:r>
              <a:rPr lang="en-AU" sz="1600" dirty="0"/>
              <a:t>Only for patients with cognitive impairment </a:t>
            </a:r>
          </a:p>
          <a:p>
            <a:pPr lvl="1"/>
            <a:r>
              <a:rPr lang="en-AU" sz="1600" dirty="0"/>
              <a:t>At each stage of the patients journey </a:t>
            </a:r>
          </a:p>
        </p:txBody>
      </p:sp>
    </p:spTree>
    <p:extLst>
      <p:ext uri="{BB962C8B-B14F-4D97-AF65-F5344CB8AC3E}">
        <p14:creationId xmlns:p14="http://schemas.microsoft.com/office/powerpoint/2010/main" val="115649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</a:t>
            </a:fld>
            <a:endParaRPr lang="en-AU"/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48A556A7-55FE-438D-8B27-1547F992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Information about this PowerPoint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E862E760-1DFF-4FBE-A657-D3F19701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165724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It provides a summary of the updated Post Fall Multidisciplinary Management Guidelines for Western Australian Health Care Settings 2018.</a:t>
            </a:r>
          </a:p>
          <a:p>
            <a:r>
              <a:rPr lang="en-AU" sz="2400" dirty="0"/>
              <a:t>It is designed to assist in the education of all health professionals involved in the care of a patient post fall. </a:t>
            </a:r>
          </a:p>
          <a:p>
            <a:r>
              <a:rPr lang="en-AU" sz="2400" dirty="0"/>
              <a:t>All health professionals involved in the care of a patient post fall should receive this information.</a:t>
            </a:r>
          </a:p>
          <a:p>
            <a:r>
              <a:rPr lang="en-AU" sz="2400" dirty="0"/>
              <a:t>It is a basic outline and contains only essential information. </a:t>
            </a:r>
          </a:p>
          <a:p>
            <a:r>
              <a:rPr lang="en-AU" sz="2400" dirty="0"/>
              <a:t>It can be adapted to suit your local area and staff. </a:t>
            </a:r>
          </a:p>
          <a:p>
            <a:r>
              <a:rPr lang="en-AU" sz="2400" dirty="0"/>
              <a:t>Refer to the complete guidelines. </a:t>
            </a:r>
          </a:p>
          <a:p>
            <a:r>
              <a:rPr lang="en-AU" sz="2400" dirty="0"/>
              <a:t>Supplementary notes are given below the slides.</a:t>
            </a:r>
          </a:p>
          <a:p>
            <a:r>
              <a:rPr lang="en-AU" sz="2400" dirty="0"/>
              <a:t>The application of local policy may indicate alternative actions or other policies to meet requirements. 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Please contact </a:t>
            </a:r>
            <a:r>
              <a:rPr lang="en-AU" sz="2400" dirty="0">
                <a:hlinkClick r:id="rId2"/>
              </a:rPr>
              <a:t>Falls.ManagementWA@health.wa.gov.au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if you have any questions/comments or feedback  </a:t>
            </a:r>
          </a:p>
        </p:txBody>
      </p:sp>
    </p:spTree>
    <p:extLst>
      <p:ext uri="{BB962C8B-B14F-4D97-AF65-F5344CB8AC3E}">
        <p14:creationId xmlns:p14="http://schemas.microsoft.com/office/powerpoint/2010/main" val="194249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3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96FC93-40F7-4389-85ED-5B7AC585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Role of Physiotherapist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4FE0D64B-7993-4ACD-B14D-E4A1EC53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role of Physiotherapy is integral to the multidisciplinary management and care of patients who are at risk of falling, or who have fallen.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56ADF7-B4D5-4CB2-AA88-8B65F663D468}"/>
              </a:ext>
            </a:extLst>
          </p:cNvPr>
          <p:cNvSpPr txBox="1"/>
          <p:nvPr/>
        </p:nvSpPr>
        <p:spPr>
          <a:xfrm>
            <a:off x="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Local Policy May Apply to Some of These Actions </a:t>
            </a:r>
          </a:p>
        </p:txBody>
      </p:sp>
    </p:spTree>
    <p:extLst>
      <p:ext uri="{BB962C8B-B14F-4D97-AF65-F5344CB8AC3E}">
        <p14:creationId xmlns:p14="http://schemas.microsoft.com/office/powerpoint/2010/main" val="285029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4</a:t>
            </a:fld>
            <a:endParaRPr lang="en-AU"/>
          </a:p>
        </p:txBody>
      </p:sp>
      <p:sp>
        <p:nvSpPr>
          <p:cNvPr id="10" name="Title 8">
            <a:extLst>
              <a:ext uri="{FF2B5EF4-FFF2-40B4-BE49-F238E27FC236}">
                <a16:creationId xmlns="" xmlns:a16="http://schemas.microsoft.com/office/drawing/2014/main" id="{4FD9C005-46A2-4955-9CAF-822BDC69BBFD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8964488" cy="21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 main components for Physiotherapy review of a patient following a fall 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A9E6FC-FD2C-4C0C-9118-B79C5ED16337}"/>
              </a:ext>
            </a:extLst>
          </p:cNvPr>
          <p:cNvSpPr/>
          <p:nvPr/>
        </p:nvSpPr>
        <p:spPr>
          <a:xfrm>
            <a:off x="3023756" y="2348880"/>
            <a:ext cx="3276000" cy="936105"/>
          </a:xfrm>
          <a:prstGeom prst="rect">
            <a:avLst/>
          </a:prstGeom>
          <a:solidFill>
            <a:srgbClr val="464E5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B49428-C407-411A-AD73-81731240909E}"/>
              </a:ext>
            </a:extLst>
          </p:cNvPr>
          <p:cNvSpPr/>
          <p:nvPr/>
        </p:nvSpPr>
        <p:spPr>
          <a:xfrm>
            <a:off x="3023756" y="3356992"/>
            <a:ext cx="3276000" cy="936000"/>
          </a:xfrm>
          <a:prstGeom prst="rect">
            <a:avLst/>
          </a:prstGeom>
          <a:solidFill>
            <a:srgbClr val="464E56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Intervention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57E6395-9083-4EF2-B111-1FA7F0968680}"/>
              </a:ext>
            </a:extLst>
          </p:cNvPr>
          <p:cNvSpPr/>
          <p:nvPr/>
        </p:nvSpPr>
        <p:spPr>
          <a:xfrm>
            <a:off x="3023756" y="5373320"/>
            <a:ext cx="3276000" cy="936000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Discharge Planning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9201E4-6B88-4C1B-9B65-D16B528F0A2A}"/>
              </a:ext>
            </a:extLst>
          </p:cNvPr>
          <p:cNvSpPr/>
          <p:nvPr/>
        </p:nvSpPr>
        <p:spPr>
          <a:xfrm>
            <a:off x="3018285" y="4365208"/>
            <a:ext cx="3276000" cy="936000"/>
          </a:xfrm>
          <a:prstGeom prst="rect">
            <a:avLst/>
          </a:prstGeom>
          <a:solidFill>
            <a:srgbClr val="464E56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60809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5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DC09A00-D43A-4E39-BA29-09902CF4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Note: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80B6F8-EA42-47C1-B200-674163D1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AU" dirty="0"/>
              <a:t>Important to involve carers throughout the process where possible.</a:t>
            </a:r>
          </a:p>
          <a:p>
            <a:r>
              <a:rPr lang="en-AU" dirty="0"/>
              <a:t>Physiotherapists are well placed to monitor for any behavioural or thinking changes in their patients.</a:t>
            </a:r>
          </a:p>
          <a:p>
            <a:r>
              <a:rPr lang="en-AU" dirty="0"/>
              <a:t>Escalating any concerns to the Medical Team.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96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6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77C122B-D8B6-4249-B31E-116A2DD2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30F1D8E-797D-4D6E-8C7F-748ED83B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/>
              <a:t>Once notified patient should be reviewed within 2 working days.</a:t>
            </a:r>
          </a:p>
          <a:p>
            <a:r>
              <a:rPr lang="en-AU" dirty="0"/>
              <a:t>Review details, and results. </a:t>
            </a:r>
          </a:p>
          <a:p>
            <a:r>
              <a:rPr lang="en-AU" dirty="0"/>
              <a:t>Ensure patient has been cleared to mobilise by the Medical Officer. </a:t>
            </a:r>
          </a:p>
          <a:p>
            <a:r>
              <a:rPr lang="en-AU" dirty="0"/>
              <a:t>If verbal consent document this and their name and contact details.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56ADF7-B4D5-4CB2-AA88-8B65F663D468}"/>
              </a:ext>
            </a:extLst>
          </p:cNvPr>
          <p:cNvSpPr txBox="1"/>
          <p:nvPr/>
        </p:nvSpPr>
        <p:spPr>
          <a:xfrm>
            <a:off x="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Local Policy May Apply to Some of These Actions </a:t>
            </a:r>
          </a:p>
        </p:txBody>
      </p:sp>
    </p:spTree>
    <p:extLst>
      <p:ext uri="{BB962C8B-B14F-4D97-AF65-F5344CB8AC3E}">
        <p14:creationId xmlns:p14="http://schemas.microsoft.com/office/powerpoint/2010/main" val="77070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7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FA0D4CE-B8F3-4396-9DF3-0BFCB5E96A1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Assessments include: 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09212E3-93E3-493D-8BAE-C9F662327E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assessments deemed appropriate and necessary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89AC65-6622-4193-AC47-A1DC56FD7189}"/>
              </a:ext>
            </a:extLst>
          </p:cNvPr>
          <p:cNvSpPr/>
          <p:nvPr/>
        </p:nvSpPr>
        <p:spPr>
          <a:xfrm>
            <a:off x="539552" y="4797152"/>
            <a:ext cx="8064896" cy="1728192"/>
          </a:xfrm>
          <a:prstGeom prst="rect">
            <a:avLst/>
          </a:prstGeom>
          <a:solidFill>
            <a:srgbClr val="464E5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important to note that if the patient is unable to participate in the assessment due to pain, difficulty in weight-bearing or acute confusion, the physiotherapist should refer back to the MO for further review / investigations.</a:t>
            </a:r>
          </a:p>
        </p:txBody>
      </p:sp>
    </p:spTree>
    <p:extLst>
      <p:ext uri="{BB962C8B-B14F-4D97-AF65-F5344CB8AC3E}">
        <p14:creationId xmlns:p14="http://schemas.microsoft.com/office/powerpoint/2010/main" val="165690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8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E186699-6642-4360-9245-DDDE915E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Intervention 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A4281719-B32C-4705-8BD9-996113E82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3017308" cy="45259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E1060E8-C3CE-405C-A38A-625CE170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66"/>
            <a:ext cx="5554960" cy="4525963"/>
          </a:xfrm>
        </p:spPr>
        <p:txBody>
          <a:bodyPr>
            <a:normAutofit fontScale="92500"/>
          </a:bodyPr>
          <a:lstStyle/>
          <a:p>
            <a:r>
              <a:rPr lang="en-AU" dirty="0"/>
              <a:t>Muscle strengthening and specific balance components incorporated into programme.</a:t>
            </a:r>
          </a:p>
          <a:p>
            <a:r>
              <a:rPr lang="en-AU" dirty="0"/>
              <a:t>New mobility or manual handling recommendations communicated to staff.</a:t>
            </a:r>
          </a:p>
          <a:p>
            <a:r>
              <a:rPr lang="en-AU" dirty="0"/>
              <a:t>Information should be provided to the patient and their family / carer.</a:t>
            </a:r>
          </a:p>
        </p:txBody>
      </p:sp>
    </p:spTree>
    <p:extLst>
      <p:ext uri="{BB962C8B-B14F-4D97-AF65-F5344CB8AC3E}">
        <p14:creationId xmlns:p14="http://schemas.microsoft.com/office/powerpoint/2010/main" val="90332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9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7DAFDC9-74DE-42B2-8C8A-EA041EC0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Documentation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F416009-F0E8-4655-8CA5-6C6D3D18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/>
              <a:t>Clinical assessment findings.</a:t>
            </a:r>
          </a:p>
          <a:p>
            <a:r>
              <a:rPr lang="en-AU" dirty="0"/>
              <a:t>Recommendations and strategies. </a:t>
            </a:r>
          </a:p>
          <a:p>
            <a:r>
              <a:rPr lang="en-AU" dirty="0"/>
              <a:t>Documented to ensure safety when mobilising for patient and staff.</a:t>
            </a:r>
          </a:p>
          <a:p>
            <a:r>
              <a:rPr lang="en-AU" dirty="0"/>
              <a:t>Update FRAMP and any site specific communication tool.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56ADF7-B4D5-4CB2-AA88-8B65F663D468}"/>
              </a:ext>
            </a:extLst>
          </p:cNvPr>
          <p:cNvSpPr txBox="1"/>
          <p:nvPr/>
        </p:nvSpPr>
        <p:spPr>
          <a:xfrm>
            <a:off x="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Local Policy May Apply to Some of These Actions </a:t>
            </a:r>
          </a:p>
        </p:txBody>
      </p:sp>
    </p:spTree>
    <p:extLst>
      <p:ext uri="{BB962C8B-B14F-4D97-AF65-F5344CB8AC3E}">
        <p14:creationId xmlns:p14="http://schemas.microsoft.com/office/powerpoint/2010/main" val="16795556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ed PMS 7427 2014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851130"/>
      </a:accent1>
      <a:accent2>
        <a:srgbClr val="851130"/>
      </a:accent2>
      <a:accent3>
        <a:srgbClr val="851130"/>
      </a:accent3>
      <a:accent4>
        <a:srgbClr val="851130"/>
      </a:accent4>
      <a:accent5>
        <a:srgbClr val="851130"/>
      </a:accent5>
      <a:accent6>
        <a:srgbClr val="851130"/>
      </a:accent6>
      <a:hlink>
        <a:srgbClr val="095489"/>
      </a:hlink>
      <a:folHlink>
        <a:srgbClr val="095489"/>
      </a:folHlink>
    </a:clrScheme>
    <a:fontScheme name="Do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Red PMS 7427 2014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851130"/>
      </a:accent1>
      <a:accent2>
        <a:srgbClr val="851130"/>
      </a:accent2>
      <a:accent3>
        <a:srgbClr val="851130"/>
      </a:accent3>
      <a:accent4>
        <a:srgbClr val="851130"/>
      </a:accent4>
      <a:accent5>
        <a:srgbClr val="851130"/>
      </a:accent5>
      <a:accent6>
        <a:srgbClr val="851130"/>
      </a:accent6>
      <a:hlink>
        <a:srgbClr val="095489"/>
      </a:hlink>
      <a:folHlink>
        <a:srgbClr val="095489"/>
      </a:folHlink>
    </a:clrScheme>
    <a:fontScheme name="Do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52876A3DD0843954196ADB5384E1A" ma:contentTypeVersion="0" ma:contentTypeDescription="Create a new document." ma:contentTypeScope="" ma:versionID="b8bfb602f94a223540798a0d61cc0a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0C8748-FE25-4081-9FF3-E3E0B07FD9D9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D778DB-1C79-4C51-A5AE-DF4101B21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73EA0D-131A-424B-9728-C3CF5CBE9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</TotalTime>
  <Words>1081</Words>
  <Application>Microsoft Office PowerPoint</Application>
  <PresentationFormat>On-screen Show (4:3)</PresentationFormat>
  <Paragraphs>142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Custom Design</vt:lpstr>
      <vt:lpstr>Western Australian Multidisciplinary Post Fall Management Guidelines: Physiotherapy</vt:lpstr>
      <vt:lpstr>Information about this PowerPoint</vt:lpstr>
      <vt:lpstr>Role of Physiotherapist</vt:lpstr>
      <vt:lpstr>PowerPoint Presentation</vt:lpstr>
      <vt:lpstr>Note:</vt:lpstr>
      <vt:lpstr>Assessment</vt:lpstr>
      <vt:lpstr>PowerPoint Presentation</vt:lpstr>
      <vt:lpstr>Intervention </vt:lpstr>
      <vt:lpstr>Documentation </vt:lpstr>
      <vt:lpstr>Discharge</vt:lpstr>
      <vt:lpstr>Resources (refer to Appendices 3.1 and 3.2 in the Guidelines)  </vt:lpstr>
      <vt:lpstr>Post Fall Assessment Proforma</vt:lpstr>
      <vt:lpstr>Summary</vt:lpstr>
      <vt:lpstr>Quiz questions </vt:lpstr>
      <vt:lpstr>Questions </vt:lpstr>
      <vt:lpstr>Questions Continued…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Health Standard Screen PowerPoint Template</dc:title>
  <dc:creator>Dobson, Steve</dc:creator>
  <cp:keywords>Department of Health</cp:keywords>
  <dc:description>Department of Health</dc:description>
  <cp:lastModifiedBy>Webb, Tiffany</cp:lastModifiedBy>
  <cp:revision>18</cp:revision>
  <dcterms:created xsi:type="dcterms:W3CDTF">2016-03-22T03:45:32Z</dcterms:created>
  <dcterms:modified xsi:type="dcterms:W3CDTF">2018-08-02T04:02:38Z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0x0101002C752876A3DD0843954196ADB5384E1A</vt:lpwstr>
  </property>
</Properties>
</file>